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2C40FD-1AB7-7A4A-B511-240D1F930853}" v="4" dt="2023-04-07T10:56:56.97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02C40FD-1AB7-7A4A-B511-240D1F930853}"/>
    <pc:docChg chg="modSld">
      <pc:chgData name="GOMEZ, Paula" userId="S::gomezp@who.int::c93cf399-3ed7-4230-9282-8831e3fe5ae7" providerId="AD" clId="Web-{D02C40FD-1AB7-7A4A-B511-240D1F930853}" dt="2023-04-07T10:56:56.975" v="3" actId="20577"/>
      <pc:docMkLst>
        <pc:docMk/>
      </pc:docMkLst>
      <pc:sldChg chg="modSp">
        <pc:chgData name="GOMEZ, Paula" userId="S::gomezp@who.int::c93cf399-3ed7-4230-9282-8831e3fe5ae7" providerId="AD" clId="Web-{D02C40FD-1AB7-7A4A-B511-240D1F930853}" dt="2023-04-07T10:56:56.975" v="3" actId="20577"/>
        <pc:sldMkLst>
          <pc:docMk/>
          <pc:sldMk cId="0" sldId="257"/>
        </pc:sldMkLst>
        <pc:spChg chg="mod">
          <ac:chgData name="GOMEZ, Paula" userId="S::gomezp@who.int::c93cf399-3ed7-4230-9282-8831e3fe5ae7" providerId="AD" clId="Web-{D02C40FD-1AB7-7A4A-B511-240D1F930853}" dt="2023-04-07T10:56:56.975" v="3" actId="20577"/>
          <ac:spMkLst>
            <pc:docMk/>
            <pc:sldMk cId="0" sldId="257"/>
            <ac:spMk id="318" creationId="{00000000-0000-0000-0000-000000000000}"/>
          </ac:spMkLst>
        </pc:spChg>
      </pc:sldChg>
    </pc:docChg>
  </pc:docChgLst>
  <pc:docChgLst>
    <pc:chgData name="GOMEZ, Paula" userId="c93cf399-3ed7-4230-9282-8831e3fe5ae7" providerId="ADAL" clId="{A0DC3092-BE47-4B72-8FB7-5C4D1F8C41C5}"/>
    <pc:docChg chg="modSld">
      <pc:chgData name="GOMEZ, Paula" userId="c93cf399-3ed7-4230-9282-8831e3fe5ae7" providerId="ADAL" clId="{A0DC3092-BE47-4B72-8FB7-5C4D1F8C41C5}" dt="2023-01-24T17:08:47.817" v="11" actId="20577"/>
      <pc:docMkLst>
        <pc:docMk/>
      </pc:docMkLst>
      <pc:sldChg chg="modSp mod">
        <pc:chgData name="GOMEZ, Paula" userId="c93cf399-3ed7-4230-9282-8831e3fe5ae7" providerId="ADAL" clId="{A0DC3092-BE47-4B72-8FB7-5C4D1F8C41C5}" dt="2023-01-24T17:08:47.817" v="11" actId="20577"/>
        <pc:sldMkLst>
          <pc:docMk/>
          <pc:sldMk cId="0" sldId="257"/>
        </pc:sldMkLst>
        <pc:spChg chg="mod">
          <ac:chgData name="GOMEZ, Paula" userId="c93cf399-3ed7-4230-9282-8831e3fe5ae7" providerId="ADAL" clId="{A0DC3092-BE47-4B72-8FB7-5C4D1F8C41C5}" dt="2023-01-24T17:08:47.817" v="11" actId="20577"/>
          <ac:spMkLst>
            <pc:docMk/>
            <pc:sldMk cId="0" sldId="257"/>
            <ac:spMk id="318"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title>
      <c:tx>
        <c:rich>
          <a:bodyPr rot="0"/>
          <a:lstStyle/>
          <a:p>
            <a:pPr>
              <a:defRPr sz="1679" b="0" i="0" u="none" strike="noStrike">
                <a:solidFill>
                  <a:srgbClr val="000000"/>
                </a:solidFill>
                <a:latin typeface="Source Sans Pro Regular"/>
              </a:defRPr>
            </a:pPr>
            <a:r>
              <a:rPr lang="hu-HU" sz="1679" b="0" i="0" u="none" strike="noStrike">
                <a:solidFill>
                  <a:srgbClr val="000000"/>
                </a:solidFill>
                <a:latin typeface="Source Sans Pro Regular"/>
              </a:rPr>
              <a:t>Epidemic curve</a:t>
            </a:r>
          </a:p>
        </c:rich>
      </c:tx>
      <c:layout>
        <c:manualLayout>
          <c:xMode val="edge"/>
          <c:yMode val="edge"/>
          <c:x val="0.31686599999999998"/>
          <c:y val="0"/>
          <c:w val="0.36626799999999998"/>
          <c:h val="0.13930300000000001"/>
        </c:manualLayout>
      </c:layout>
      <c:overlay val="1"/>
      <c:spPr>
        <a:noFill/>
        <a:effectLst/>
      </c:spPr>
    </c:title>
    <c:autoTitleDeleted val="0"/>
    <c:plotArea>
      <c:layout>
        <c:manualLayout>
          <c:layoutTarget val="inner"/>
          <c:xMode val="edge"/>
          <c:yMode val="edge"/>
          <c:x val="0.16487399999999999"/>
          <c:y val="0.13930300000000001"/>
          <c:w val="0.83012600000000003"/>
          <c:h val="0.59373100000000001"/>
        </c:manualLayout>
      </c:layout>
      <c:barChart>
        <c:barDir val="col"/>
        <c:grouping val="clustered"/>
        <c:varyColors val="0"/>
        <c:ser>
          <c:idx val="0"/>
          <c:order val="0"/>
          <c:tx>
            <c:strRef>
              <c:f>Sheet1!$B$1</c:f>
              <c:strCache>
                <c:ptCount val="1"/>
                <c:pt idx="0">
                  <c:v>cases</c:v>
                </c:pt>
              </c:strCache>
            </c:strRef>
          </c:tx>
          <c:spPr>
            <a:gradFill flip="none" rotWithShape="1">
              <a:gsLst>
                <a:gs pos="0">
                  <a:srgbClr val="339966"/>
                </a:gs>
                <a:gs pos="100000">
                  <a:srgbClr val="CCFFFF"/>
                </a:gs>
              </a:gsLst>
              <a:lin ang="5400000" scaled="0"/>
            </a:gradFill>
            <a:ln w="12700" cap="flat">
              <a:solidFill>
                <a:srgbClr val="000000"/>
              </a:solidFill>
              <a:prstDash val="solid"/>
              <a:round/>
            </a:ln>
            <a:effectLst/>
          </c:spPr>
          <c:invertIfNegative val="0"/>
          <c:cat>
            <c:strRef>
              <c:f>Sheet1!$A$2:$A$7</c:f>
              <c:strCache>
                <c:ptCount val="6"/>
                <c:pt idx="0">
                  <c:v>6:00</c:v>
                </c:pt>
                <c:pt idx="1">
                  <c:v>9:00</c:v>
                </c:pt>
                <c:pt idx="2">
                  <c:v>12:00</c:v>
                </c:pt>
                <c:pt idx="3">
                  <c:v>15:00</c:v>
                </c:pt>
                <c:pt idx="4">
                  <c:v>18:00</c:v>
                </c:pt>
                <c:pt idx="5">
                  <c:v>21:00</c:v>
                </c:pt>
              </c:strCache>
            </c:strRef>
          </c:cat>
          <c:val>
            <c:numRef>
              <c:f>Sheet1!$B$2:$B$7</c:f>
              <c:numCache>
                <c:formatCode>General</c:formatCode>
                <c:ptCount val="6"/>
                <c:pt idx="0">
                  <c:v>0</c:v>
                </c:pt>
                <c:pt idx="1">
                  <c:v>1</c:v>
                </c:pt>
                <c:pt idx="2">
                  <c:v>1</c:v>
                </c:pt>
                <c:pt idx="3">
                  <c:v>2</c:v>
                </c:pt>
                <c:pt idx="4">
                  <c:v>1</c:v>
                </c:pt>
                <c:pt idx="5">
                  <c:v>0</c:v>
                </c:pt>
              </c:numCache>
            </c:numRef>
          </c:val>
          <c:extLst>
            <c:ext xmlns:c16="http://schemas.microsoft.com/office/drawing/2014/chart" uri="{C3380CC4-5D6E-409C-BE32-E72D297353CC}">
              <c16:uniqueId val="{00000000-4363-466F-BDAF-65DEEA4F561A}"/>
            </c:ext>
          </c:extLst>
        </c:ser>
        <c:dLbls>
          <c:showLegendKey val="0"/>
          <c:showVal val="0"/>
          <c:showCatName val="0"/>
          <c:showSerName val="0"/>
          <c:showPercent val="0"/>
          <c:showBubbleSize val="0"/>
        </c:dLbls>
        <c:gapWidth val="0"/>
        <c:axId val="2094734552"/>
        <c:axId val="2094734553"/>
      </c:barChart>
      <c:catAx>
        <c:axId val="2094734552"/>
        <c:scaling>
          <c:orientation val="minMax"/>
        </c:scaling>
        <c:delete val="0"/>
        <c:axPos val="b"/>
        <c:title>
          <c:tx>
            <c:rich>
              <a:bodyPr rot="0"/>
              <a:lstStyle/>
              <a:p>
                <a:pPr>
                  <a:defRPr sz="1400" b="0" i="0" u="none" strike="noStrike">
                    <a:solidFill>
                      <a:srgbClr val="000000"/>
                    </a:solidFill>
                    <a:latin typeface="Source Sans Pro Regular"/>
                  </a:defRPr>
                </a:pPr>
                <a:r>
                  <a:rPr lang="hu-HU" sz="1400" b="0" i="0" u="none" strike="noStrike">
                    <a:solidFill>
                      <a:srgbClr val="000000"/>
                    </a:solidFill>
                    <a:latin typeface="Source Sans Pro Regular"/>
                  </a:rPr>
                  <a:t>time</a:t>
                </a:r>
              </a:p>
            </c:rich>
          </c:tx>
          <c:overlay val="1"/>
        </c:title>
        <c:numFmt formatCode="General" sourceLinked="0"/>
        <c:majorTickMark val="out"/>
        <c:minorTickMark val="none"/>
        <c:tickLblPos val="low"/>
        <c:spPr>
          <a:ln w="12700" cap="flat">
            <a:solidFill>
              <a:srgbClr val="808080"/>
            </a:solidFill>
            <a:prstDash val="solid"/>
            <a:round/>
          </a:ln>
        </c:spPr>
        <c:txPr>
          <a:bodyPr rot="-2700000"/>
          <a:lstStyle/>
          <a:p>
            <a:pPr>
              <a:defRPr sz="1400" b="0" i="0" u="none" strike="noStrike">
                <a:solidFill>
                  <a:srgbClr val="000000"/>
                </a:solidFill>
                <a:latin typeface="Calibri"/>
              </a:defRPr>
            </a:pPr>
            <a:endParaRPr lang="en-US"/>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000000"/>
              </a:solidFill>
              <a:prstDash val="solid"/>
              <a:miter lim="800000"/>
            </a:ln>
          </c:spPr>
        </c:majorGridlines>
        <c:title>
          <c:tx>
            <c:rich>
              <a:bodyPr rot="-5400000"/>
              <a:lstStyle/>
              <a:p>
                <a:pPr>
                  <a:defRPr sz="1400" b="0" i="0" u="none" strike="noStrike">
                    <a:solidFill>
                      <a:srgbClr val="000000"/>
                    </a:solidFill>
                    <a:latin typeface="Source Sans Pro Regular"/>
                  </a:defRPr>
                </a:pPr>
                <a:r>
                  <a:rPr lang="hu-HU" sz="1400" b="0" i="0" u="none" strike="noStrike">
                    <a:solidFill>
                      <a:srgbClr val="000000"/>
                    </a:solidFill>
                    <a:latin typeface="Source Sans Pro Regular"/>
                  </a:rPr>
                  <a:t>cases</a:t>
                </a:r>
              </a:p>
            </c:rich>
          </c:tx>
          <c:overlay val="1"/>
        </c:title>
        <c:numFmt formatCode="0" sourceLinked="0"/>
        <c:majorTickMark val="out"/>
        <c:minorTickMark val="none"/>
        <c:tickLblPos val="nextTo"/>
        <c:spPr>
          <a:ln w="12700" cap="flat">
            <a:solidFill>
              <a:srgbClr val="808080"/>
            </a:solidFill>
            <a:prstDash val="solid"/>
            <a:round/>
          </a:ln>
        </c:spPr>
        <c:txPr>
          <a:bodyPr rot="0"/>
          <a:lstStyle/>
          <a:p>
            <a:pPr>
              <a:defRPr sz="1400" b="0" i="0" u="none" strike="noStrike">
                <a:solidFill>
                  <a:srgbClr val="000000"/>
                </a:solidFill>
                <a:latin typeface="Calibri"/>
              </a:defRPr>
            </a:pPr>
            <a:endParaRPr lang="en-US"/>
          </a:p>
        </c:txPr>
        <c:crossAx val="2094734552"/>
        <c:crosses val="autoZero"/>
        <c:crossBetween val="between"/>
        <c:majorUnit val="0.5"/>
        <c:minorUnit val="0.25"/>
      </c:valAx>
      <c:spPr>
        <a:gradFill flip="none" rotWithShape="1">
          <a:gsLst>
            <a:gs pos="0">
              <a:srgbClr val="993300"/>
            </a:gs>
            <a:gs pos="100000">
              <a:srgbClr val="FF8080"/>
            </a:gs>
          </a:gsLst>
          <a:lin ang="5400000" scaled="0"/>
        </a:gradFill>
        <a:ln w="12700" cap="flat">
          <a:solidFill>
            <a:srgbClr val="808080"/>
          </a:solidFill>
          <a:prstDash val="solid"/>
          <a:round/>
        </a:ln>
        <a:effectLst/>
      </c:spPr>
    </c:plotArea>
    <c:legend>
      <c:legendPos val="r"/>
      <c:layout>
        <c:manualLayout>
          <c:xMode val="edge"/>
          <c:yMode val="edge"/>
          <c:x val="0.76422199999999996"/>
          <c:y val="0.16206000000000001"/>
          <c:w val="0.21394199999999999"/>
          <c:h val="8.2216200000000003E-2"/>
        </c:manualLayout>
      </c:layout>
      <c:overlay val="1"/>
      <c:spPr>
        <a:solidFill>
          <a:srgbClr val="FFFFFF"/>
        </a:solidFill>
        <a:ln w="3175" cap="flat">
          <a:solidFill>
            <a:srgbClr val="000000"/>
          </a:solidFill>
          <a:prstDash val="solid"/>
          <a:round/>
        </a:ln>
        <a:effectLst/>
      </c:spPr>
      <c:txPr>
        <a:bodyPr rot="0"/>
        <a:lstStyle/>
        <a:p>
          <a:pPr>
            <a:defRPr sz="1400" b="0" i="0" u="none" strike="noStrike">
              <a:solidFill>
                <a:srgbClr val="000000"/>
              </a:solidFill>
              <a:latin typeface="Calibri"/>
            </a:defRPr>
          </a:pPr>
          <a:endParaRPr lang="en-US"/>
        </a:p>
      </c:txPr>
    </c:legend>
    <c:plotVisOnly val="1"/>
    <c:dispBlanksAs val="gap"/>
    <c:showDLblsOverMax val="1"/>
  </c:chart>
  <c:spPr>
    <a:solidFill>
      <a:srgbClr val="FFFFFF"/>
    </a:solidFill>
    <a:ln w="25400" cap="flat">
      <a:solidFill>
        <a:schemeClr val="accent1"/>
      </a:solidFill>
      <a:prstDash val="solid"/>
      <a:round/>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1143000" y="685800"/>
            <a:ext cx="4572000" cy="3429000"/>
          </a:xfrm>
          <a:prstGeom prst="rect">
            <a:avLst/>
          </a:prstGeom>
        </p:spPr>
        <p:txBody>
          <a:bodyPr/>
          <a:lstStyle/>
          <a:p>
            <a:endParaRPr/>
          </a:p>
        </p:txBody>
      </p:sp>
      <p:sp>
        <p:nvSpPr>
          <p:cNvPr id="308" name="Shape 30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hape 319"/>
          <p:cNvSpPr>
            <a:spLocks noGrp="1" noRot="1" noChangeAspect="1"/>
          </p:cNvSpPr>
          <p:nvPr>
            <p:ph type="sldImg"/>
          </p:nvPr>
        </p:nvSpPr>
        <p:spPr>
          <a:xfrm>
            <a:off x="381000" y="685800"/>
            <a:ext cx="6096000" cy="3429000"/>
          </a:xfrm>
          <a:prstGeom prst="rect">
            <a:avLst/>
          </a:prstGeom>
        </p:spPr>
        <p:txBody>
          <a:bodyPr/>
          <a:lstStyle/>
          <a:p>
            <a:endParaRPr/>
          </a:p>
        </p:txBody>
      </p:sp>
      <p:sp>
        <p:nvSpPr>
          <p:cNvPr id="320" name="Shape 32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hape 351"/>
          <p:cNvSpPr>
            <a:spLocks noGrp="1" noRot="1" noChangeAspect="1"/>
          </p:cNvSpPr>
          <p:nvPr>
            <p:ph type="sldImg"/>
          </p:nvPr>
        </p:nvSpPr>
        <p:spPr>
          <a:xfrm>
            <a:off x="381000" y="685800"/>
            <a:ext cx="6096000" cy="3429000"/>
          </a:xfrm>
          <a:prstGeom prst="rect">
            <a:avLst/>
          </a:prstGeom>
        </p:spPr>
        <p:txBody>
          <a:bodyPr/>
          <a:lstStyle/>
          <a:p>
            <a:endParaRPr/>
          </a:p>
        </p:txBody>
      </p:sp>
      <p:sp>
        <p:nvSpPr>
          <p:cNvPr id="352" name="Shape 352"/>
          <p:cNvSpPr>
            <a:spLocks noGrp="1"/>
          </p:cNvSpPr>
          <p:nvPr>
            <p:ph type="body" sz="quarter" idx="1"/>
          </p:nvPr>
        </p:nvSpPr>
        <p:spPr>
          <a:prstGeom prst="rect">
            <a:avLst/>
          </a:prstGeom>
        </p:spPr>
        <p:txBody>
          <a:bodyPr/>
          <a:lstStyle/>
          <a:p>
            <a:r>
              <a:t>I will ask volunteers who has been to outbreak investigation as comms person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xfrm>
            <a:off x="381000" y="685800"/>
            <a:ext cx="6096000" cy="3429000"/>
          </a:xfrm>
          <a:prstGeom prst="rect">
            <a:avLst/>
          </a:prstGeom>
        </p:spPr>
        <p:txBody>
          <a:bodyPr/>
          <a:lstStyle/>
          <a:p>
            <a:endParaRPr/>
          </a:p>
        </p:txBody>
      </p:sp>
      <p:sp>
        <p:nvSpPr>
          <p:cNvPr id="384" name="Shape 384"/>
          <p:cNvSpPr>
            <a:spLocks noGrp="1"/>
          </p:cNvSpPr>
          <p:nvPr>
            <p:ph type="body" sz="quarter" idx="1"/>
          </p:nvPr>
        </p:nvSpPr>
        <p:spPr>
          <a:prstGeom prst="rect">
            <a:avLst/>
          </a:prstGeom>
        </p:spPr>
        <p:txBody>
          <a:bodyPr/>
          <a:lstStyle/>
          <a:p>
            <a:r>
              <a:t>Slide 9	</a:t>
            </a:r>
            <a:r>
              <a:rPr>
                <a:latin typeface="Source Sans Pro Bold"/>
                <a:ea typeface="Source Sans Pro Bold"/>
                <a:cs typeface="Source Sans Pro Bold"/>
                <a:sym typeface="Source Sans Pro Bold"/>
              </a:rPr>
              <a:t>The legend</a:t>
            </a:r>
          </a:p>
          <a:p>
            <a:endParaRPr>
              <a:latin typeface="Source Sans Pro Bold"/>
              <a:ea typeface="Source Sans Pro Bold"/>
              <a:cs typeface="Source Sans Pro Bold"/>
              <a:sym typeface="Source Sans Pro Bold"/>
            </a:endParaRPr>
          </a:p>
          <a:p>
            <a:r>
              <a:t>The sum of each column and each row is seen outside the two-by-two table, whereby:</a:t>
            </a:r>
          </a:p>
          <a:p>
            <a:r>
              <a:t>a + b = total number who were exposed</a:t>
            </a:r>
          </a:p>
          <a:p>
            <a:r>
              <a:t>c + d = total number who were not exposed</a:t>
            </a:r>
          </a:p>
          <a:p>
            <a:r>
              <a:t>a + c = total number of cases/ill</a:t>
            </a:r>
          </a:p>
          <a:p>
            <a:r>
              <a:t>b + d = total number of not ill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a:spLocks noGrp="1" noRot="1" noChangeAspect="1"/>
          </p:cNvSpPr>
          <p:nvPr>
            <p:ph type="sldImg"/>
          </p:nvPr>
        </p:nvSpPr>
        <p:spPr>
          <a:xfrm>
            <a:off x="381000" y="685800"/>
            <a:ext cx="6096000" cy="3429000"/>
          </a:xfrm>
          <a:prstGeom prst="rect">
            <a:avLst/>
          </a:prstGeom>
        </p:spPr>
        <p:txBody>
          <a:bodyPr/>
          <a:lstStyle/>
          <a:p>
            <a:endParaRPr/>
          </a:p>
        </p:txBody>
      </p:sp>
      <p:sp>
        <p:nvSpPr>
          <p:cNvPr id="400" name="Shape 400"/>
          <p:cNvSpPr>
            <a:spLocks noGrp="1"/>
          </p:cNvSpPr>
          <p:nvPr>
            <p:ph type="body" sz="quarter" idx="1"/>
          </p:nvPr>
        </p:nvSpPr>
        <p:spPr>
          <a:prstGeom prst="rect">
            <a:avLst/>
          </a:prstGeom>
        </p:spPr>
        <p:txBody>
          <a:bodyPr/>
          <a:lstStyle/>
          <a:p>
            <a:r>
              <a:t>Slide 10	</a:t>
            </a:r>
            <a:r>
              <a:rPr>
                <a:latin typeface="Source Sans Pro Bold"/>
                <a:ea typeface="Source Sans Pro Bold"/>
                <a:cs typeface="Source Sans Pro Bold"/>
                <a:sym typeface="Source Sans Pro Bold"/>
              </a:rPr>
              <a:t>Attack rate defined</a:t>
            </a:r>
          </a:p>
          <a:p>
            <a:endParaRPr>
              <a:latin typeface="Source Sans Pro Bold"/>
              <a:ea typeface="Source Sans Pro Bold"/>
              <a:cs typeface="Source Sans Pro Bold"/>
              <a:sym typeface="Source Sans Pro Bold"/>
            </a:endParaRPr>
          </a:p>
          <a:p>
            <a:r>
              <a:t>Attack rate is a type of incidence rate which expresses the occurrence of a disease among a particular population at risk observed for a limited period of time, often due to a very specific exposure (Hennekens, C., et al, Epidemiology in Medicine). Attack rate is often used in outbreaks/ epidemics and in limited population.</a:t>
            </a:r>
          </a:p>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hape 420"/>
          <p:cNvSpPr>
            <a:spLocks noGrp="1" noRot="1" noChangeAspect="1"/>
          </p:cNvSpPr>
          <p:nvPr>
            <p:ph type="sldImg"/>
          </p:nvPr>
        </p:nvSpPr>
        <p:spPr>
          <a:xfrm>
            <a:off x="381000" y="685800"/>
            <a:ext cx="6096000" cy="3429000"/>
          </a:xfrm>
          <a:prstGeom prst="rect">
            <a:avLst/>
          </a:prstGeom>
        </p:spPr>
        <p:txBody>
          <a:bodyPr/>
          <a:lstStyle/>
          <a:p>
            <a:endParaRPr/>
          </a:p>
        </p:txBody>
      </p:sp>
      <p:sp>
        <p:nvSpPr>
          <p:cNvPr id="421" name="Shape 421"/>
          <p:cNvSpPr>
            <a:spLocks noGrp="1"/>
          </p:cNvSpPr>
          <p:nvPr>
            <p:ph type="body" sz="quarter" idx="1"/>
          </p:nvPr>
        </p:nvSpPr>
        <p:spPr>
          <a:prstGeom prst="rect">
            <a:avLst/>
          </a:prstGeom>
        </p:spPr>
        <p:txBody>
          <a:bodyPr/>
          <a:lstStyle/>
          <a:p>
            <a:r>
              <a:t>Slide 11	</a:t>
            </a:r>
            <a:r>
              <a:rPr>
                <a:latin typeface="Source Sans Pro Bold"/>
                <a:ea typeface="Source Sans Pro Bold"/>
                <a:cs typeface="Source Sans Pro Bold"/>
                <a:sym typeface="Source Sans Pro Bold"/>
              </a:rPr>
              <a:t>Relative Risk</a:t>
            </a:r>
          </a:p>
          <a:p>
            <a:endParaRPr>
              <a:latin typeface="Source Sans Pro Bold"/>
              <a:ea typeface="Source Sans Pro Bold"/>
              <a:cs typeface="Source Sans Pro Bold"/>
              <a:sym typeface="Source Sans Pro Bold"/>
            </a:endParaRPr>
          </a:p>
          <a:p>
            <a:r>
              <a:t>Relative risk in this exercise is equated to those who ate and got sick over those who did not eat but get sick</a:t>
            </a:r>
          </a:p>
          <a:p>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7"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pic>
        <p:nvPicPr>
          <p:cNvPr id="28"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00B0AAF2-9931-6EE1-5916-84DC6E264632}"/>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C506376-67B4-F8FE-054B-3AABA11CE7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8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90"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A43C7882-5FD9-866C-4FE2-EA9ABFF31AEC}"/>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7DC321C-7FB9-092F-C536-794C5DE235E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9"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pic>
        <p:nvPicPr>
          <p:cNvPr id="201" name="Picture 2" descr="Picture 2"/>
          <p:cNvPicPr>
            <a:picLocks noChangeAspect="1"/>
          </p:cNvPicPr>
          <p:nvPr/>
        </p:nvPicPr>
        <p:blipFill>
          <a:blip r:embed="rId2"/>
          <a:stretch>
            <a:fillRect/>
          </a:stretch>
        </p:blipFill>
        <p:spPr>
          <a:xfrm>
            <a:off x="74342" y="6310295"/>
            <a:ext cx="1548718" cy="474296"/>
          </a:xfrm>
          <a:prstGeom prst="rect">
            <a:avLst/>
          </a:prstGeom>
          <a:ln w="12700">
            <a:miter lim="400000"/>
          </a:ln>
        </p:spPr>
      </p:pic>
      <p:sp>
        <p:nvSpPr>
          <p:cNvPr id="203"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pic>
        <p:nvPicPr>
          <p:cNvPr id="204"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205"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30FC91CB-D42A-B24C-33DC-BD1FB3397F97}"/>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975FC54-0882-2D03-2E18-6ACD3F55D0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18"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1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a:p>
        </p:txBody>
      </p:sp>
      <p:pic>
        <p:nvPicPr>
          <p:cNvPr id="220"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21"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2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3"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A64ADF9-8438-E0D5-7200-770EEFBE7C4F}"/>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090EE2C-6055-F072-756E-E724CBBFA9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7"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38" name="Rectangle 2"/>
          <p:cNvSpPr txBox="1"/>
          <p:nvPr/>
        </p:nvSpPr>
        <p:spPr>
          <a:xfrm>
            <a:off x="195487" y="91353"/>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3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AAC84F8-5A5A-0523-1B55-49273B96590E}"/>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BA02639-861E-0832-074E-D525A3E3F1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18793" y="-154963"/>
            <a:ext cx="6797925" cy="868713"/>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53"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54" name="Title Text"/>
          <p:cNvSpPr txBox="1">
            <a:spLocks noGrp="1"/>
          </p:cNvSpPr>
          <p:nvPr>
            <p:ph type="title"/>
          </p:nvPr>
        </p:nvSpPr>
        <p:spPr>
          <a:xfrm>
            <a:off x="267181" y="-43663"/>
            <a:ext cx="3571876" cy="646113"/>
          </a:xfrm>
          <a:prstGeom prst="rect">
            <a:avLst/>
          </a:prstGeom>
        </p:spPr>
        <p:txBody>
          <a:bodyPr/>
          <a:lstStyle/>
          <a:p>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CD2B95E-F459-C644-0508-2DAA45D90694}"/>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5696C5E-82FB-B4E7-DBFC-4BDD549208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91368"/>
            <a:ext cx="5802629" cy="741523"/>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69"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70" name="Click to add text"/>
          <p:cNvSpPr txBox="1">
            <a:spLocks noGrp="1"/>
          </p:cNvSpPr>
          <p:nvPr>
            <p:ph type="title" hasCustomPrompt="1"/>
          </p:nvPr>
        </p:nvSpPr>
        <p:spPr>
          <a:xfrm>
            <a:off x="257004" y="-43663"/>
            <a:ext cx="3571876" cy="646113"/>
          </a:xfrm>
          <a:prstGeom prst="rect">
            <a:avLst/>
          </a:prstGeom>
        </p:spPr>
        <p:txBody>
          <a:bodyPr/>
          <a:lstStyle/>
          <a:p>
            <a:r>
              <a:t>Click to add text</a:t>
            </a:r>
          </a:p>
        </p:txBody>
      </p:sp>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A57F159-5437-2D92-A94A-A1493BE7FEB6}"/>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6203215-66D0-87CB-0C5E-29F58855FBD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8" name="Image" descr="Image"/>
          <p:cNvPicPr>
            <a:picLocks noChangeAspect="1"/>
          </p:cNvPicPr>
          <p:nvPr/>
        </p:nvPicPr>
        <p:blipFill>
          <a:blip r:embed="rId2"/>
          <a:srcRect t="43728"/>
          <a:stretch>
            <a:fillRect/>
          </a:stretch>
        </p:blipFill>
        <p:spPr>
          <a:xfrm>
            <a:off x="-70810" y="-74209"/>
            <a:ext cx="10478130" cy="753483"/>
          </a:xfrm>
          <a:prstGeom prst="rect">
            <a:avLst/>
          </a:prstGeom>
          <a:ln w="12700">
            <a:miter lim="400000"/>
          </a:ln>
        </p:spPr>
      </p:pic>
      <p:pic>
        <p:nvPicPr>
          <p:cNvPr id="2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8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8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85"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2E229F-DDD6-44D1-1875-AF4F7BCF8B8F}"/>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5D893EB-29AB-4014-4BE4-4AC2524F092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43567"/>
            <a:ext cx="7391294" cy="944540"/>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9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9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9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300"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30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6C1E5A6-23B5-9267-D9ED-89816D252F2A}"/>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339C7F3-30E3-2896-C97D-A21767C17CB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44"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45"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D0C328A-25AF-4806-9D36-7C7356D331C1}"/>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585D255-99F3-69EA-9DF0-1018AF55B62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56"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59"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60"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46247A1E-6BBF-9352-E949-703E54EAA662}"/>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17BDAEF-E1F4-EA8D-B5BB-F56A2E0A2DC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77"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6D44E88-A493-1190-787C-549F8929CA19}"/>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1FE33F1-E1EE-D3F0-BB35-04D6AFE56F4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2"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4"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6" name="Title Text"/>
          <p:cNvSpPr txBox="1">
            <a:spLocks noGrp="1"/>
          </p:cNvSpPr>
          <p:nvPr>
            <p:ph type="title"/>
          </p:nvPr>
        </p:nvSpPr>
        <p:spPr>
          <a:xfrm>
            <a:off x="233916" y="843589"/>
            <a:ext cx="3264195" cy="626288"/>
          </a:xfrm>
          <a:prstGeom prst="rect">
            <a:avLst/>
          </a:prstGeom>
        </p:spPr>
        <p:txBody>
          <a:bodyPr/>
          <a:lstStyle/>
          <a:p>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2A01E3-F7F2-E9F2-3553-0CF7C6CEAB89}"/>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7E46AB1-C0FF-4CAF-9009-58E0285FA8C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A2D241B7-F3B7-D7BC-2318-3BEB40CB5E8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2"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C6517A3-AB93-8928-ABD2-B92739F4FE66}"/>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3094719-9518-6FE5-3176-20B1C8882A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5BFA0E1F-EE03-E913-CAC9-B39A04994A29}"/>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9B224CAD-56C3-7460-A1A9-16F5217F08E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0"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04A5DFE-577D-F914-0846-522CE3F590D9}"/>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04BC4D3-0121-D2CA-C778-54ABD22F99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7514BA5F-AFE9-4327-B822-C93072D08D49}"/>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CCE531B2-EBF9-70A8-95AC-5C3E073866F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4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48"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D5270D0-83BF-9FBD-2A9A-5BC9118F17E9}"/>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DD13478-31D3-6DDF-8567-2C39378196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1952FE0-55E8-4EDB-9B37-2E43BC9C8EAC}"/>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8A7E3A01-A4C0-973F-7A85-1658A478DC0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6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6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6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6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66"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49E4717-1192-F452-6135-420AED3967B4}"/>
              </a:ext>
            </a:extLst>
          </p:cNvPr>
          <p:cNvSpPr txBox="1"/>
          <p:nvPr userDrawn="1"/>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5260576-714E-4BE6-65B6-D3D754280DD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5260625-3721-EDAF-85FE-33B17D036417}"/>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350C4B0A-E792-D886-FC4E-C95A9ACC029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2"/>
          <a:stretch>
            <a:fillRect/>
          </a:stretch>
        </p:blipFill>
        <p:spPr>
          <a:xfrm>
            <a:off x="74342" y="6310295"/>
            <a:ext cx="1548718" cy="474296"/>
          </a:xfrm>
          <a:prstGeom prst="rect">
            <a:avLst/>
          </a:prstGeom>
          <a:ln w="12700">
            <a:miter lim="400000"/>
          </a:ln>
        </p:spPr>
      </p:pic>
      <p:sp>
        <p:nvSpPr>
          <p:cNvPr id="7" name="Subtitle 5"/>
          <p:cNvSpPr txBox="1"/>
          <p:nvPr/>
        </p:nvSpPr>
        <p:spPr>
          <a:xfrm>
            <a:off x="8085935" y="6504292"/>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85935" y="664771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B4.3 OI game card</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656816"/>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9601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1F8E69BC-1BB4-00C0-04AF-8CA21AE1360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ZoneTexte 1"/>
          <p:cNvSpPr txBox="1"/>
          <p:nvPr/>
        </p:nvSpPr>
        <p:spPr>
          <a:xfrm>
            <a:off x="5421639" y="3782397"/>
            <a:ext cx="2651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3200">
                <a:solidFill>
                  <a:srgbClr val="10253F"/>
                </a:solidFill>
                <a:latin typeface="Source Sans Pro Bold"/>
                <a:ea typeface="Source Sans Pro Bold"/>
                <a:cs typeface="Source Sans Pro Bold"/>
                <a:sym typeface="Source Sans Pro Bold"/>
              </a:defRPr>
            </a:pPr>
            <a:r>
              <a:t>Duration: 60’</a:t>
            </a:r>
            <a:r>
              <a:rPr>
                <a:solidFill>
                  <a:srgbClr val="000000"/>
                </a:solidFill>
              </a:rPr>
              <a:t>​</a:t>
            </a:r>
          </a:p>
        </p:txBody>
      </p:sp>
      <p:sp>
        <p:nvSpPr>
          <p:cNvPr id="313" name="TextBox 6"/>
          <p:cNvSpPr txBox="1"/>
          <p:nvPr/>
        </p:nvSpPr>
        <p:spPr>
          <a:xfrm>
            <a:off x="567708" y="1001644"/>
            <a:ext cx="6055912"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B4.3</a:t>
            </a:r>
          </a:p>
        </p:txBody>
      </p:sp>
      <p:sp>
        <p:nvSpPr>
          <p:cNvPr id="314" name="TextBox 11"/>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
        <p:nvSpPr>
          <p:cNvPr id="2" name="Szövegdoboz 1">
            <a:extLst>
              <a:ext uri="{FF2B5EF4-FFF2-40B4-BE49-F238E27FC236}">
                <a16:creationId xmlns:a16="http://schemas.microsoft.com/office/drawing/2014/main" id="{CE75EA1D-5C58-6F14-2264-F1C2078FF907}"/>
              </a:ext>
            </a:extLst>
          </p:cNvPr>
          <p:cNvSpPr txBox="1"/>
          <p:nvPr/>
        </p:nvSpPr>
        <p:spPr>
          <a:xfrm>
            <a:off x="567708" y="1771085"/>
            <a:ext cx="4554708"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3200" b="1" dirty="0">
                <a:solidFill>
                  <a:schemeClr val="bg1"/>
                </a:solidFill>
                <a:latin typeface="Source Sans Pro Bold"/>
              </a:rPr>
              <a:t>OBI card game: </a:t>
            </a:r>
            <a:br>
              <a:rPr lang="en-US" sz="3200" b="1" dirty="0">
                <a:solidFill>
                  <a:schemeClr val="bg1"/>
                </a:solidFill>
                <a:latin typeface="Source Sans Pro Bold"/>
              </a:rPr>
            </a:br>
            <a:r>
              <a:rPr lang="en-US" sz="3200" b="1" dirty="0">
                <a:solidFill>
                  <a:schemeClr val="bg1"/>
                </a:solidFill>
                <a:latin typeface="Source Sans Pro Bold"/>
              </a:rPr>
              <a:t>a fun</a:t>
            </a:r>
            <a:r>
              <a:rPr lang="hu-HU" sz="3200" b="1" dirty="0">
                <a:solidFill>
                  <a:schemeClr val="bg1"/>
                </a:solidFill>
                <a:latin typeface="Source Sans Pro Bold"/>
              </a:rPr>
              <a:t> </a:t>
            </a:r>
            <a:r>
              <a:rPr lang="en-US" sz="3200" b="1" dirty="0">
                <a:solidFill>
                  <a:schemeClr val="bg1"/>
                </a:solidFill>
                <a:latin typeface="Source Sans Pro Bold"/>
              </a:rPr>
              <a:t>way</a:t>
            </a:r>
            <a:r>
              <a:rPr lang="hu-HU" sz="3200" b="1" dirty="0">
                <a:solidFill>
                  <a:schemeClr val="bg1"/>
                </a:solidFill>
                <a:latin typeface="Source Sans Pro Bold"/>
              </a:rPr>
              <a:t> </a:t>
            </a:r>
            <a:r>
              <a:rPr lang="en-US" sz="3200" b="1" dirty="0">
                <a:solidFill>
                  <a:schemeClr val="bg1"/>
                </a:solidFill>
                <a:latin typeface="Source Sans Pro Bold"/>
              </a:rPr>
              <a:t>to</a:t>
            </a:r>
            <a:r>
              <a:rPr lang="hu-HU" sz="3200" b="1" dirty="0">
                <a:solidFill>
                  <a:schemeClr val="bg1"/>
                </a:solidFill>
                <a:latin typeface="Source Sans Pro Bold"/>
              </a:rPr>
              <a:t> </a:t>
            </a:r>
            <a:r>
              <a:rPr lang="en-US" sz="3200" b="1" dirty="0">
                <a:solidFill>
                  <a:schemeClr val="bg1"/>
                </a:solidFill>
                <a:latin typeface="Source Sans Pro Bold"/>
              </a:rPr>
              <a:t>conduct</a:t>
            </a:r>
            <a:r>
              <a:rPr lang="hu-HU" sz="3200" b="1" dirty="0">
                <a:solidFill>
                  <a:schemeClr val="bg1"/>
                </a:solidFill>
                <a:latin typeface="Source Sans Pro Bold"/>
              </a:rPr>
              <a:t> </a:t>
            </a:r>
            <a:r>
              <a:rPr lang="en-US" sz="3200" b="1" dirty="0">
                <a:solidFill>
                  <a:schemeClr val="bg1"/>
                </a:solidFill>
                <a:latin typeface="Source Sans Pro Bold"/>
              </a:rPr>
              <a:t>outbreak investigation</a:t>
            </a:r>
            <a:endParaRPr kumimoji="0" lang="hu-HU" sz="3200" b="0"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Line 7"/>
          <p:cNvSpPr/>
          <p:nvPr/>
        </p:nvSpPr>
        <p:spPr>
          <a:xfrm>
            <a:off x="5227320" y="2120421"/>
            <a:ext cx="5029200" cy="0"/>
          </a:xfrm>
          <a:prstGeom prst="line">
            <a:avLst/>
          </a:prstGeom>
          <a:ln w="38100">
            <a:solidFill>
              <a:srgbClr val="000000"/>
            </a:solidFill>
          </a:ln>
        </p:spPr>
        <p:txBody>
          <a:bodyPr lIns="45719" rIns="45719"/>
          <a:lstStyle/>
          <a:p>
            <a:endParaRPr/>
          </a:p>
        </p:txBody>
      </p:sp>
      <p:sp>
        <p:nvSpPr>
          <p:cNvPr id="390" name="Text Box 5"/>
          <p:cNvSpPr txBox="1"/>
          <p:nvPr/>
        </p:nvSpPr>
        <p:spPr>
          <a:xfrm>
            <a:off x="1920240" y="1769585"/>
            <a:ext cx="417576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900"/>
              </a:spcBef>
              <a:defRPr sz="2800">
                <a:latin typeface="+mj-lt"/>
                <a:ea typeface="+mj-ea"/>
                <a:cs typeface="+mj-cs"/>
                <a:sym typeface="Source Sans Pro Regular"/>
              </a:defRPr>
            </a:pPr>
            <a:r>
              <a:rPr dirty="0"/>
              <a:t>Attack Rate (AR) =</a:t>
            </a:r>
            <a:r>
              <a:rPr sz="1800" dirty="0"/>
              <a:t> </a:t>
            </a:r>
            <a:r>
              <a:rPr sz="3200" dirty="0"/>
              <a:t> </a:t>
            </a:r>
          </a:p>
        </p:txBody>
      </p:sp>
      <p:sp>
        <p:nvSpPr>
          <p:cNvPr id="391" name="Rectangle 6"/>
          <p:cNvSpPr txBox="1"/>
          <p:nvPr/>
        </p:nvSpPr>
        <p:spPr>
          <a:xfrm>
            <a:off x="5588954" y="2123596"/>
            <a:ext cx="4545648"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400"/>
              </a:spcBef>
              <a:defRPr sz="2400">
                <a:latin typeface="+mj-lt"/>
                <a:ea typeface="+mj-ea"/>
                <a:cs typeface="+mj-cs"/>
                <a:sym typeface="Source Sans Pro Regular"/>
              </a:defRPr>
            </a:lvl1pPr>
          </a:lstStyle>
          <a:p>
            <a:r>
              <a:t>Number of population at risk</a:t>
            </a:r>
          </a:p>
        </p:txBody>
      </p:sp>
      <p:sp>
        <p:nvSpPr>
          <p:cNvPr id="392" name="Rectangle 8"/>
          <p:cNvSpPr txBox="1"/>
          <p:nvPr/>
        </p:nvSpPr>
        <p:spPr>
          <a:xfrm>
            <a:off x="5577840" y="1663221"/>
            <a:ext cx="4632960"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dirty="0"/>
              <a:t>Number of people who are ill </a:t>
            </a:r>
          </a:p>
        </p:txBody>
      </p:sp>
      <p:sp>
        <p:nvSpPr>
          <p:cNvPr id="393" name="Text Box 10"/>
          <p:cNvSpPr txBox="1"/>
          <p:nvPr/>
        </p:nvSpPr>
        <p:spPr>
          <a:xfrm>
            <a:off x="1524000" y="5060981"/>
            <a:ext cx="9144000" cy="830997"/>
          </a:xfrm>
          <a:prstGeom prst="rect">
            <a:avLst/>
          </a:prstGeom>
          <a:solidFill>
            <a:schemeClr val="accent1">
              <a:alpha val="5215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1000"/>
              </a:spcBef>
              <a:defRPr>
                <a:latin typeface="+mj-lt"/>
                <a:ea typeface="+mj-ea"/>
                <a:cs typeface="+mj-cs"/>
                <a:sym typeface="Source Sans Pro Regular"/>
              </a:defRPr>
            </a:lvl1pPr>
          </a:lstStyle>
          <a:p>
            <a:r>
              <a:rPr sz="2400" dirty="0"/>
              <a:t>Attack rate close to 1 might give us an idea on the possible cause of the disease</a:t>
            </a:r>
          </a:p>
        </p:txBody>
      </p:sp>
      <p:sp>
        <p:nvSpPr>
          <p:cNvPr id="394" name="Rectangle 1"/>
          <p:cNvSpPr txBox="1"/>
          <p:nvPr/>
        </p:nvSpPr>
        <p:spPr>
          <a:xfrm>
            <a:off x="113859" y="4509120"/>
            <a:ext cx="1196428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a:latin typeface="+mj-lt"/>
                <a:ea typeface="+mj-ea"/>
                <a:cs typeface="+mj-cs"/>
                <a:sym typeface="Source Sans Pro Regular"/>
              </a:defRPr>
            </a:lvl1pPr>
          </a:lstStyle>
          <a:p>
            <a:r>
              <a:rPr sz="2400" dirty="0"/>
              <a:t>An attack rate is defined as the proportion of those who became ill after a specified exposure.</a:t>
            </a:r>
          </a:p>
        </p:txBody>
      </p:sp>
      <p:sp>
        <p:nvSpPr>
          <p:cNvPr id="395" name="Line 7"/>
          <p:cNvSpPr/>
          <p:nvPr/>
        </p:nvSpPr>
        <p:spPr>
          <a:xfrm>
            <a:off x="5555446" y="3283426"/>
            <a:ext cx="3240361" cy="1"/>
          </a:xfrm>
          <a:prstGeom prst="line">
            <a:avLst/>
          </a:prstGeom>
          <a:ln w="38100">
            <a:solidFill>
              <a:srgbClr val="000000"/>
            </a:solidFill>
          </a:ln>
        </p:spPr>
        <p:txBody>
          <a:bodyPr lIns="45719" rIns="45719"/>
          <a:lstStyle/>
          <a:p>
            <a:endParaRPr/>
          </a:p>
        </p:txBody>
      </p:sp>
      <p:sp>
        <p:nvSpPr>
          <p:cNvPr id="396" name="Rectangle 6"/>
          <p:cNvSpPr txBox="1"/>
          <p:nvPr/>
        </p:nvSpPr>
        <p:spPr>
          <a:xfrm>
            <a:off x="5889199" y="3286601"/>
            <a:ext cx="152874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1400"/>
              </a:spcBef>
              <a:defRPr sz="2400">
                <a:latin typeface="+mj-lt"/>
                <a:ea typeface="+mj-ea"/>
                <a:cs typeface="+mj-cs"/>
                <a:sym typeface="Source Sans Pro Regular"/>
              </a:defRPr>
            </a:lvl1pPr>
          </a:lstStyle>
          <a:p>
            <a:r>
              <a:t>a + b</a:t>
            </a:r>
          </a:p>
        </p:txBody>
      </p:sp>
      <p:sp>
        <p:nvSpPr>
          <p:cNvPr id="397" name="Rectangle 8"/>
          <p:cNvSpPr txBox="1"/>
          <p:nvPr/>
        </p:nvSpPr>
        <p:spPr>
          <a:xfrm>
            <a:off x="5889199" y="2826226"/>
            <a:ext cx="1420729"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latin typeface="+mj-lt"/>
                <a:ea typeface="+mj-ea"/>
                <a:cs typeface="+mj-cs"/>
                <a:sym typeface="Source Sans Pro Regular"/>
              </a:defRPr>
            </a:lvl1pPr>
          </a:lstStyle>
          <a:p>
            <a:r>
              <a:t>a</a:t>
            </a:r>
          </a:p>
        </p:txBody>
      </p:sp>
      <p:sp>
        <p:nvSpPr>
          <p:cNvPr id="398" name="Rectangle 1"/>
          <p:cNvSpPr txBox="1"/>
          <p:nvPr/>
        </p:nvSpPr>
        <p:spPr>
          <a:xfrm>
            <a:off x="4781368" y="2895219"/>
            <a:ext cx="397866"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spcBef>
                <a:spcPts val="1600"/>
              </a:spcBef>
              <a:defRPr sz="2400">
                <a:latin typeface="+mj-lt"/>
                <a:ea typeface="+mj-ea"/>
                <a:cs typeface="+mj-cs"/>
                <a:sym typeface="Source Sans Pro Regular"/>
              </a:defRPr>
            </a:pPr>
            <a:r>
              <a:t>=</a:t>
            </a:r>
            <a:r>
              <a:rPr sz="2800"/>
              <a:t>  </a:t>
            </a:r>
          </a:p>
        </p:txBody>
      </p:sp>
      <p:sp>
        <p:nvSpPr>
          <p:cNvPr id="2" name="Title 1">
            <a:extLst>
              <a:ext uri="{FF2B5EF4-FFF2-40B4-BE49-F238E27FC236}">
                <a16:creationId xmlns:a16="http://schemas.microsoft.com/office/drawing/2014/main" id="{B9C56FC7-2886-C2B2-6AFA-EDE9E3276577}"/>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Reminder (2) Measure of association</a:t>
            </a:r>
            <a:r>
              <a:rPr lang="hu-HU" b="1" dirty="0"/>
              <a:t> </a:t>
            </a:r>
            <a:r>
              <a:rPr lang="en-US" b="1" dirty="0"/>
              <a:t>Attack Rate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93"/>
                                        </p:tgtEl>
                                        <p:attrNameLst>
                                          <p:attrName>style.visibility</p:attrName>
                                        </p:attrNameLst>
                                      </p:cBhvr>
                                      <p:to>
                                        <p:strVal val="visible"/>
                                      </p:to>
                                    </p:set>
                                    <p:animEffect transition="in" filter="strips(upRight)">
                                      <p:cBhvr>
                                        <p:cTn id="7" dur="1000"/>
                                        <p:tgtEl>
                                          <p:spTgt spid="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Line 7"/>
          <p:cNvSpPr/>
          <p:nvPr/>
        </p:nvSpPr>
        <p:spPr>
          <a:xfrm flipV="1">
            <a:off x="5562663" y="1713392"/>
            <a:ext cx="4713289" cy="2"/>
          </a:xfrm>
          <a:prstGeom prst="line">
            <a:avLst/>
          </a:prstGeom>
          <a:ln w="38100">
            <a:solidFill>
              <a:srgbClr val="000000"/>
            </a:solidFill>
          </a:ln>
        </p:spPr>
        <p:txBody>
          <a:bodyPr lIns="45719" rIns="45719"/>
          <a:lstStyle/>
          <a:p>
            <a:endParaRPr/>
          </a:p>
        </p:txBody>
      </p:sp>
      <p:sp>
        <p:nvSpPr>
          <p:cNvPr id="405" name="Text Box 5"/>
          <p:cNvSpPr txBox="1"/>
          <p:nvPr/>
        </p:nvSpPr>
        <p:spPr>
          <a:xfrm>
            <a:off x="1939671" y="1423674"/>
            <a:ext cx="417576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900"/>
              </a:spcBef>
              <a:defRPr sz="2800">
                <a:latin typeface="+mj-lt"/>
                <a:ea typeface="+mj-ea"/>
                <a:cs typeface="+mj-cs"/>
                <a:sym typeface="Source Sans Pro Regular"/>
              </a:defRPr>
            </a:pPr>
            <a:r>
              <a:rPr dirty="0"/>
              <a:t>Relative Risk (RR) =</a:t>
            </a:r>
            <a:r>
              <a:rPr sz="1800" dirty="0"/>
              <a:t> </a:t>
            </a:r>
            <a:r>
              <a:rPr sz="3200" dirty="0"/>
              <a:t> </a:t>
            </a:r>
          </a:p>
        </p:txBody>
      </p:sp>
      <p:sp>
        <p:nvSpPr>
          <p:cNvPr id="406" name="Rectangle 8"/>
          <p:cNvSpPr txBox="1"/>
          <p:nvPr/>
        </p:nvSpPr>
        <p:spPr>
          <a:xfrm>
            <a:off x="5597271" y="1245301"/>
            <a:ext cx="4632960"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j-lt"/>
                <a:ea typeface="+mj-ea"/>
                <a:cs typeface="+mj-cs"/>
                <a:sym typeface="Source Sans Pro Regular"/>
              </a:defRPr>
            </a:lvl1pPr>
          </a:lstStyle>
          <a:p>
            <a:r>
              <a:rPr dirty="0"/>
              <a:t>Risk in individuals exposed to a factor</a:t>
            </a:r>
          </a:p>
        </p:txBody>
      </p:sp>
      <p:sp>
        <p:nvSpPr>
          <p:cNvPr id="407" name="Text Box 20"/>
          <p:cNvSpPr txBox="1"/>
          <p:nvPr/>
        </p:nvSpPr>
        <p:spPr>
          <a:xfrm>
            <a:off x="517793" y="5249417"/>
            <a:ext cx="11156415" cy="461665"/>
          </a:xfrm>
          <a:prstGeom prst="rect">
            <a:avLst/>
          </a:prstGeom>
          <a:solidFill>
            <a:schemeClr val="accent1">
              <a:alpha val="52156"/>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spcBef>
                <a:spcPts val="1000"/>
              </a:spcBef>
              <a:defRPr>
                <a:latin typeface="+mj-lt"/>
                <a:ea typeface="+mj-ea"/>
                <a:cs typeface="+mj-cs"/>
                <a:sym typeface="Source Sans Pro Regular"/>
              </a:defRPr>
            </a:lvl1pPr>
          </a:lstStyle>
          <a:p>
            <a:r>
              <a:rPr sz="2400" dirty="0"/>
              <a:t>Relative Risk = the risk in the exposed group divided by the risk in the unexposed group</a:t>
            </a:r>
          </a:p>
        </p:txBody>
      </p:sp>
      <p:sp>
        <p:nvSpPr>
          <p:cNvPr id="408" name="Text Box 73"/>
          <p:cNvSpPr txBox="1"/>
          <p:nvPr/>
        </p:nvSpPr>
        <p:spPr>
          <a:xfrm>
            <a:off x="4267200" y="3573017"/>
            <a:ext cx="3657600" cy="1456809"/>
          </a:xfrm>
          <a:prstGeom prst="rect">
            <a:avLst/>
          </a:prstGeom>
          <a:solidFill>
            <a:srgbClr val="CCFFCC"/>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000"/>
              </a:spcBef>
              <a:defRPr>
                <a:latin typeface="+mj-lt"/>
                <a:ea typeface="+mj-ea"/>
                <a:cs typeface="+mj-cs"/>
                <a:sym typeface="Source Sans Pro Regular"/>
              </a:defRPr>
            </a:pPr>
            <a:r>
              <a:rPr sz="2400"/>
              <a:t>RR = 1 no association</a:t>
            </a:r>
            <a:endParaRPr sz="2400">
              <a:latin typeface="Arial"/>
              <a:ea typeface="Arial"/>
              <a:cs typeface="Arial"/>
              <a:sym typeface="Arial"/>
            </a:endParaRPr>
          </a:p>
          <a:p>
            <a:pPr>
              <a:spcBef>
                <a:spcPts val="1000"/>
              </a:spcBef>
              <a:defRPr>
                <a:latin typeface="+mj-lt"/>
                <a:ea typeface="+mj-ea"/>
                <a:cs typeface="+mj-cs"/>
                <a:sym typeface="Source Sans Pro Regular"/>
              </a:defRPr>
            </a:pPr>
            <a:r>
              <a:rPr sz="2400"/>
              <a:t>RR &gt; 1 there is association</a:t>
            </a:r>
            <a:endParaRPr sz="2400">
              <a:latin typeface="Arial"/>
              <a:ea typeface="Arial"/>
              <a:cs typeface="Arial"/>
              <a:sym typeface="Arial"/>
            </a:endParaRPr>
          </a:p>
          <a:p>
            <a:pPr>
              <a:spcBef>
                <a:spcPts val="1000"/>
              </a:spcBef>
              <a:defRPr>
                <a:latin typeface="+mj-lt"/>
                <a:ea typeface="+mj-ea"/>
                <a:cs typeface="+mj-cs"/>
                <a:sym typeface="Source Sans Pro Regular"/>
              </a:defRPr>
            </a:pPr>
            <a:r>
              <a:rPr sz="2400"/>
              <a:t>RR &lt; 1 some way protective</a:t>
            </a:r>
          </a:p>
        </p:txBody>
      </p:sp>
      <p:grpSp>
        <p:nvGrpSpPr>
          <p:cNvPr id="414" name="Group 54"/>
          <p:cNvGrpSpPr/>
          <p:nvPr/>
        </p:nvGrpSpPr>
        <p:grpSpPr>
          <a:xfrm>
            <a:off x="1817295" y="2339467"/>
            <a:ext cx="5281930" cy="945516"/>
            <a:chOff x="0" y="0"/>
            <a:chExt cx="5281930" cy="945515"/>
          </a:xfrm>
        </p:grpSpPr>
        <p:sp>
          <p:nvSpPr>
            <p:cNvPr id="409" name="Text Box 19"/>
            <p:cNvSpPr txBox="1"/>
            <p:nvPr/>
          </p:nvSpPr>
          <p:spPr>
            <a:xfrm>
              <a:off x="0" y="152400"/>
              <a:ext cx="4175760" cy="5994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spcBef>
                  <a:spcPts val="1900"/>
                </a:spcBef>
                <a:defRPr sz="3200">
                  <a:latin typeface="+mj-lt"/>
                  <a:ea typeface="+mj-ea"/>
                  <a:cs typeface="+mj-cs"/>
                  <a:sym typeface="Source Sans Pro Regular"/>
                </a:defRPr>
              </a:lvl1pPr>
            </a:lstStyle>
            <a:p>
              <a:r>
                <a:rPr dirty="0"/>
                <a:t>Relative Risk (RR)  =</a:t>
              </a:r>
            </a:p>
          </p:txBody>
        </p:sp>
        <p:grpSp>
          <p:nvGrpSpPr>
            <p:cNvPr id="413" name="Group 52"/>
            <p:cNvGrpSpPr/>
            <p:nvPr/>
          </p:nvGrpSpPr>
          <p:grpSpPr>
            <a:xfrm>
              <a:off x="4032249" y="-1"/>
              <a:ext cx="1249682" cy="945517"/>
              <a:chOff x="0" y="0"/>
              <a:chExt cx="1249680" cy="945515"/>
            </a:xfrm>
          </p:grpSpPr>
          <p:sp>
            <p:nvSpPr>
              <p:cNvPr id="410" name="Rectangle 25"/>
              <p:cNvSpPr txBox="1"/>
              <p:nvPr/>
            </p:nvSpPr>
            <p:spPr>
              <a:xfrm>
                <a:off x="87312" y="460375"/>
                <a:ext cx="1055117" cy="4851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spcBef>
                    <a:spcPts val="1400"/>
                  </a:spcBef>
                  <a:defRPr sz="2400">
                    <a:latin typeface="+mj-lt"/>
                    <a:ea typeface="+mj-ea"/>
                    <a:cs typeface="+mj-cs"/>
                    <a:sym typeface="Source Sans Pro Regular"/>
                  </a:defRPr>
                </a:lvl1pPr>
              </a:lstStyle>
              <a:p>
                <a:r>
                  <a:t>c/(c +d)</a:t>
                </a:r>
              </a:p>
            </p:txBody>
          </p:sp>
          <p:sp>
            <p:nvSpPr>
              <p:cNvPr id="411" name="Line 26"/>
              <p:cNvSpPr/>
              <p:nvPr/>
            </p:nvSpPr>
            <p:spPr>
              <a:xfrm>
                <a:off x="189229" y="425450"/>
                <a:ext cx="1060451" cy="1"/>
              </a:xfrm>
              <a:prstGeom prst="line">
                <a:avLst/>
              </a:prstGeom>
              <a:noFill/>
              <a:ln w="38100" cap="flat">
                <a:solidFill>
                  <a:srgbClr val="000000"/>
                </a:solidFill>
                <a:prstDash val="solid"/>
                <a:round/>
              </a:ln>
              <a:effectLst/>
            </p:spPr>
            <p:txBody>
              <a:bodyPr wrap="square" lIns="45719" tIns="45719" rIns="45719" bIns="45719" numCol="1" anchor="t">
                <a:noAutofit/>
              </a:bodyPr>
              <a:lstStyle/>
              <a:p>
                <a:endParaRPr/>
              </a:p>
            </p:txBody>
          </p:sp>
          <p:sp>
            <p:nvSpPr>
              <p:cNvPr id="412" name="Rectangle 27"/>
              <p:cNvSpPr txBox="1"/>
              <p:nvPr/>
            </p:nvSpPr>
            <p:spPr>
              <a:xfrm>
                <a:off x="0" y="0"/>
                <a:ext cx="1144728" cy="4851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2400">
                    <a:latin typeface="+mj-lt"/>
                    <a:ea typeface="+mj-ea"/>
                    <a:cs typeface="+mj-cs"/>
                    <a:sym typeface="Source Sans Pro Regular"/>
                  </a:defRPr>
                </a:lvl1pPr>
              </a:lstStyle>
              <a:p>
                <a:r>
                  <a:rPr dirty="0"/>
                  <a:t>a/(a + b)</a:t>
                </a:r>
              </a:p>
            </p:txBody>
          </p:sp>
        </p:grpSp>
      </p:grpSp>
      <p:sp>
        <p:nvSpPr>
          <p:cNvPr id="415" name="Text Box 19"/>
          <p:cNvSpPr txBox="1"/>
          <p:nvPr/>
        </p:nvSpPr>
        <p:spPr>
          <a:xfrm>
            <a:off x="7243742" y="2451705"/>
            <a:ext cx="48122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900"/>
              </a:spcBef>
              <a:defRPr sz="3200">
                <a:latin typeface="+mj-lt"/>
                <a:ea typeface="+mj-ea"/>
                <a:cs typeface="+mj-cs"/>
                <a:sym typeface="Source Sans Pro Regular"/>
              </a:defRPr>
            </a:lvl1pPr>
          </a:lstStyle>
          <a:p>
            <a:r>
              <a:t>=</a:t>
            </a:r>
          </a:p>
        </p:txBody>
      </p:sp>
      <p:sp>
        <p:nvSpPr>
          <p:cNvPr id="416" name="Rectangle 25"/>
          <p:cNvSpPr txBox="1"/>
          <p:nvPr/>
        </p:nvSpPr>
        <p:spPr>
          <a:xfrm>
            <a:off x="7793959" y="2811746"/>
            <a:ext cx="206248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spcBef>
                <a:spcPts val="1400"/>
              </a:spcBef>
              <a:defRPr sz="2400">
                <a:latin typeface="+mj-lt"/>
                <a:ea typeface="+mj-ea"/>
                <a:cs typeface="+mj-cs"/>
                <a:sym typeface="Source Sans Pro Regular"/>
              </a:defRPr>
            </a:lvl1pPr>
          </a:lstStyle>
          <a:p>
            <a:r>
              <a:t>AR not exposed</a:t>
            </a:r>
          </a:p>
        </p:txBody>
      </p:sp>
      <p:sp>
        <p:nvSpPr>
          <p:cNvPr id="417" name="Line 26"/>
          <p:cNvSpPr/>
          <p:nvPr/>
        </p:nvSpPr>
        <p:spPr>
          <a:xfrm>
            <a:off x="7770688" y="2764889"/>
            <a:ext cx="1946908" cy="16695"/>
          </a:xfrm>
          <a:prstGeom prst="line">
            <a:avLst/>
          </a:prstGeom>
          <a:ln w="38100">
            <a:solidFill>
              <a:srgbClr val="000000"/>
            </a:solidFill>
          </a:ln>
        </p:spPr>
        <p:txBody>
          <a:bodyPr lIns="45719" rIns="45719"/>
          <a:lstStyle/>
          <a:p>
            <a:endParaRPr/>
          </a:p>
        </p:txBody>
      </p:sp>
      <p:sp>
        <p:nvSpPr>
          <p:cNvPr id="418" name="Rectangle 27"/>
          <p:cNvSpPr txBox="1"/>
          <p:nvPr/>
        </p:nvSpPr>
        <p:spPr>
          <a:xfrm>
            <a:off x="7937975" y="2307691"/>
            <a:ext cx="1571753"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atin typeface="+mj-lt"/>
                <a:ea typeface="+mj-ea"/>
                <a:cs typeface="+mj-cs"/>
                <a:sym typeface="Source Sans Pro Regular"/>
              </a:defRPr>
            </a:lvl1pPr>
          </a:lstStyle>
          <a:p>
            <a:r>
              <a:t>AR exposed</a:t>
            </a:r>
          </a:p>
        </p:txBody>
      </p:sp>
      <p:sp>
        <p:nvSpPr>
          <p:cNvPr id="419" name="Rectangle 8"/>
          <p:cNvSpPr txBox="1"/>
          <p:nvPr/>
        </p:nvSpPr>
        <p:spPr>
          <a:xfrm>
            <a:off x="5569143" y="1740065"/>
            <a:ext cx="4877113"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a:latin typeface="+mj-lt"/>
                <a:ea typeface="+mj-ea"/>
                <a:cs typeface="+mj-cs"/>
                <a:sym typeface="Source Sans Pro Regular"/>
              </a:defRPr>
            </a:lvl1pPr>
          </a:lstStyle>
          <a:p>
            <a:r>
              <a:t>Risk in individuals NOT exposed to a factor</a:t>
            </a:r>
          </a:p>
        </p:txBody>
      </p:sp>
      <p:sp>
        <p:nvSpPr>
          <p:cNvPr id="2" name="Title 1">
            <a:extLst>
              <a:ext uri="{FF2B5EF4-FFF2-40B4-BE49-F238E27FC236}">
                <a16:creationId xmlns:a16="http://schemas.microsoft.com/office/drawing/2014/main" id="{9B0B979A-26D9-D566-4F78-C8E342E72C26}"/>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Reminder (3) Measure of association Relative Risk</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6" name="Picture 2" descr="Picture 2"/>
          <p:cNvPicPr>
            <a:picLocks noChangeAspect="1"/>
          </p:cNvPicPr>
          <p:nvPr/>
        </p:nvPicPr>
        <p:blipFill>
          <a:blip r:embed="rId2"/>
          <a:srcRect l="20197" t="37832" r="40689" b="19921"/>
          <a:stretch>
            <a:fillRect/>
          </a:stretch>
        </p:blipFill>
        <p:spPr>
          <a:xfrm>
            <a:off x="2387588" y="925588"/>
            <a:ext cx="7416825" cy="5006824"/>
          </a:xfrm>
          <a:prstGeom prst="rect">
            <a:avLst/>
          </a:prstGeom>
          <a:ln w="12700">
            <a:miter lim="400000"/>
          </a:ln>
        </p:spPr>
      </p:pic>
      <p:sp>
        <p:nvSpPr>
          <p:cNvPr id="2" name="Title 1">
            <a:extLst>
              <a:ext uri="{FF2B5EF4-FFF2-40B4-BE49-F238E27FC236}">
                <a16:creationId xmlns:a16="http://schemas.microsoft.com/office/drawing/2014/main" id="{D1BEBA19-43AC-275C-D369-62B234F2A530}"/>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Debriefing (1) Line-listing</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 name="Picture 2" descr="Picture 2"/>
          <p:cNvPicPr>
            <a:picLocks noChangeAspect="1"/>
          </p:cNvPicPr>
          <p:nvPr/>
        </p:nvPicPr>
        <p:blipFill>
          <a:blip r:embed="rId2"/>
          <a:srcRect l="20000" t="43507" r="40000" b="41044"/>
          <a:stretch>
            <a:fillRect/>
          </a:stretch>
        </p:blipFill>
        <p:spPr>
          <a:xfrm>
            <a:off x="1621218" y="2348880"/>
            <a:ext cx="8949565" cy="2160241"/>
          </a:xfrm>
          <a:prstGeom prst="rect">
            <a:avLst/>
          </a:prstGeom>
          <a:ln w="12700">
            <a:miter lim="400000"/>
          </a:ln>
        </p:spPr>
      </p:pic>
      <p:sp>
        <p:nvSpPr>
          <p:cNvPr id="2" name="Title 1">
            <a:extLst>
              <a:ext uri="{FF2B5EF4-FFF2-40B4-BE49-F238E27FC236}">
                <a16:creationId xmlns:a16="http://schemas.microsoft.com/office/drawing/2014/main" id="{371F129D-0E1E-C296-4EB8-C91BF34C8E8F}"/>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Debriefing (2a) Food-specific attack rate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TextBox 3"/>
          <p:cNvSpPr txBox="1"/>
          <p:nvPr/>
        </p:nvSpPr>
        <p:spPr>
          <a:xfrm>
            <a:off x="1893247" y="3673402"/>
            <a:ext cx="3013457"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atin typeface="+mj-lt"/>
                <a:ea typeface="+mj-ea"/>
                <a:cs typeface="+mj-cs"/>
                <a:sym typeface="Source Sans Pro Regular"/>
              </a:defRPr>
            </a:lvl1pPr>
          </a:lstStyle>
          <a:p>
            <a:r>
              <a:rPr dirty="0"/>
              <a:t>Sex-specific attack rate</a:t>
            </a:r>
          </a:p>
        </p:txBody>
      </p:sp>
      <p:sp>
        <p:nvSpPr>
          <p:cNvPr id="435" name="TextBox 4"/>
          <p:cNvSpPr txBox="1"/>
          <p:nvPr/>
        </p:nvSpPr>
        <p:spPr>
          <a:xfrm>
            <a:off x="2021164" y="952349"/>
            <a:ext cx="3039365"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atin typeface="+mj-lt"/>
                <a:ea typeface="+mj-ea"/>
                <a:cs typeface="+mj-cs"/>
                <a:sym typeface="Source Sans Pro Regular"/>
              </a:defRPr>
            </a:lvl1pPr>
          </a:lstStyle>
          <a:p>
            <a:r>
              <a:rPr dirty="0"/>
              <a:t>Age-specific attack rate</a:t>
            </a:r>
          </a:p>
        </p:txBody>
      </p:sp>
      <p:pic>
        <p:nvPicPr>
          <p:cNvPr id="436" name="Picture 2" descr="Picture 2"/>
          <p:cNvPicPr>
            <a:picLocks noChangeAspect="1"/>
          </p:cNvPicPr>
          <p:nvPr/>
        </p:nvPicPr>
        <p:blipFill>
          <a:blip r:embed="rId2"/>
          <a:srcRect l="20000" t="48867" r="40000" b="36473"/>
          <a:stretch>
            <a:fillRect/>
          </a:stretch>
        </p:blipFill>
        <p:spPr>
          <a:xfrm>
            <a:off x="1593725" y="1456405"/>
            <a:ext cx="9116369" cy="2088233"/>
          </a:xfrm>
          <a:prstGeom prst="rect">
            <a:avLst/>
          </a:prstGeom>
          <a:ln w="12700">
            <a:miter lim="400000"/>
          </a:ln>
        </p:spPr>
      </p:pic>
      <p:pic>
        <p:nvPicPr>
          <p:cNvPr id="437" name="Picture 3" descr="Picture 3"/>
          <p:cNvPicPr>
            <a:picLocks noChangeAspect="1"/>
          </p:cNvPicPr>
          <p:nvPr/>
        </p:nvPicPr>
        <p:blipFill>
          <a:blip r:embed="rId3"/>
          <a:srcRect l="20148" t="40463" r="39926" b="50552"/>
          <a:stretch>
            <a:fillRect/>
          </a:stretch>
        </p:blipFill>
        <p:spPr>
          <a:xfrm>
            <a:off x="1593725" y="4135067"/>
            <a:ext cx="9004549" cy="1266528"/>
          </a:xfrm>
          <a:prstGeom prst="rect">
            <a:avLst/>
          </a:prstGeom>
          <a:ln w="12700">
            <a:miter lim="400000"/>
          </a:ln>
        </p:spPr>
      </p:pic>
      <p:sp>
        <p:nvSpPr>
          <p:cNvPr id="2" name="Title 1">
            <a:extLst>
              <a:ext uri="{FF2B5EF4-FFF2-40B4-BE49-F238E27FC236}">
                <a16:creationId xmlns:a16="http://schemas.microsoft.com/office/drawing/2014/main" id="{1942EB34-1BE3-EB7E-FA32-F154D17060E0}"/>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Debriefing (2b, 2c)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Content Placeholder 2"/>
          <p:cNvSpPr txBox="1">
            <a:spLocks noGrp="1"/>
          </p:cNvSpPr>
          <p:nvPr>
            <p:ph type="body" idx="1"/>
          </p:nvPr>
        </p:nvSpPr>
        <p:spPr>
          <a:xfrm>
            <a:off x="2014329" y="1236823"/>
            <a:ext cx="8163343" cy="1087787"/>
          </a:xfrm>
          <a:prstGeom prst="rect">
            <a:avLst/>
          </a:prstGeom>
        </p:spPr>
        <p:txBody>
          <a:bodyPr/>
          <a:lstStyle>
            <a:lvl1pPr>
              <a:defRPr>
                <a:solidFill>
                  <a:schemeClr val="accent3"/>
                </a:solidFill>
                <a:latin typeface="Source Sans Pro Bold"/>
                <a:ea typeface="Source Sans Pro Bold"/>
                <a:cs typeface="Source Sans Pro Bold"/>
                <a:sym typeface="Source Sans Pro Bold"/>
              </a:defRPr>
            </a:lvl1pPr>
          </a:lstStyle>
          <a:p>
            <a:r>
              <a:rPr dirty="0"/>
              <a:t>Food-specific attack rates (AR), relative risks (RR) and percent of cases exposed for selected food items during the main meal.</a:t>
            </a:r>
          </a:p>
        </p:txBody>
      </p:sp>
      <p:pic>
        <p:nvPicPr>
          <p:cNvPr id="442" name="Picture 2" descr="Picture 2"/>
          <p:cNvPicPr>
            <a:picLocks noChangeAspect="1"/>
          </p:cNvPicPr>
          <p:nvPr/>
        </p:nvPicPr>
        <p:blipFill>
          <a:blip r:embed="rId2"/>
          <a:srcRect l="20000" t="46818" r="40097" b="37261"/>
          <a:stretch>
            <a:fillRect/>
          </a:stretch>
        </p:blipFill>
        <p:spPr>
          <a:xfrm>
            <a:off x="1667507" y="2324610"/>
            <a:ext cx="8856986" cy="2208781"/>
          </a:xfrm>
          <a:prstGeom prst="rect">
            <a:avLst/>
          </a:prstGeom>
          <a:ln w="12700">
            <a:miter lim="400000"/>
          </a:ln>
        </p:spPr>
      </p:pic>
      <p:sp>
        <p:nvSpPr>
          <p:cNvPr id="2" name="Title 1">
            <a:extLst>
              <a:ext uri="{FF2B5EF4-FFF2-40B4-BE49-F238E27FC236}">
                <a16:creationId xmlns:a16="http://schemas.microsoft.com/office/drawing/2014/main" id="{1F42884A-0918-731E-ACBF-F4731264B94B}"/>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Debriefing (3b)</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6" name="Content Placeholder 4"/>
          <p:cNvGraphicFramePr/>
          <p:nvPr>
            <p:extLst>
              <p:ext uri="{D42A27DB-BD31-4B8C-83A1-F6EECF244321}">
                <p14:modId xmlns:p14="http://schemas.microsoft.com/office/powerpoint/2010/main" val="2506121719"/>
              </p:ext>
            </p:extLst>
          </p:nvPr>
        </p:nvGraphicFramePr>
        <p:xfrm>
          <a:off x="1747899" y="1440380"/>
          <a:ext cx="3466728" cy="3198966"/>
        </p:xfrm>
        <a:graphic>
          <a:graphicData uri="http://schemas.openxmlformats.org/drawingml/2006/table">
            <a:tbl>
              <a:tblPr firstRow="1" bandRow="1">
                <a:tableStyleId>{4C3C2611-4C71-4FC5-86AE-919BDF0F9419}</a:tableStyleId>
              </a:tblPr>
              <a:tblGrid>
                <a:gridCol w="730424">
                  <a:extLst>
                    <a:ext uri="{9D8B030D-6E8A-4147-A177-3AD203B41FA5}">
                      <a16:colId xmlns:a16="http://schemas.microsoft.com/office/drawing/2014/main" val="20000"/>
                    </a:ext>
                  </a:extLst>
                </a:gridCol>
                <a:gridCol w="1002940">
                  <a:extLst>
                    <a:ext uri="{9D8B030D-6E8A-4147-A177-3AD203B41FA5}">
                      <a16:colId xmlns:a16="http://schemas.microsoft.com/office/drawing/2014/main" val="20001"/>
                    </a:ext>
                  </a:extLst>
                </a:gridCol>
                <a:gridCol w="866682">
                  <a:extLst>
                    <a:ext uri="{9D8B030D-6E8A-4147-A177-3AD203B41FA5}">
                      <a16:colId xmlns:a16="http://schemas.microsoft.com/office/drawing/2014/main" val="20002"/>
                    </a:ext>
                  </a:extLst>
                </a:gridCol>
                <a:gridCol w="866682">
                  <a:extLst>
                    <a:ext uri="{9D8B030D-6E8A-4147-A177-3AD203B41FA5}">
                      <a16:colId xmlns:a16="http://schemas.microsoft.com/office/drawing/2014/main" val="20003"/>
                    </a:ext>
                  </a:extLst>
                </a:gridCol>
              </a:tblGrid>
              <a:tr h="477281">
                <a:tc>
                  <a:txBody>
                    <a:bodyPr/>
                    <a:lstStyle/>
                    <a:p>
                      <a:pPr algn="ctr" defTabSz="289321">
                        <a:defRPr sz="1800" b="0">
                          <a:solidFill>
                            <a:srgbClr val="000000"/>
                          </a:solidFill>
                        </a:defRPr>
                      </a:pPr>
                      <a:r>
                        <a:rPr sz="500">
                          <a:solidFill>
                            <a:srgbClr val="FFFFFF"/>
                          </a:solidFill>
                          <a:latin typeface="+mj-lt"/>
                          <a:ea typeface="+mj-ea"/>
                          <a:cs typeface="+mj-cs"/>
                        </a:rPr>
                        <a:t>Case #</a:t>
                      </a:r>
                    </a:p>
                  </a:txBody>
                  <a:tcPr marL="45720" marR="45720" horzOverflow="overflow"/>
                </a:tc>
                <a:tc>
                  <a:txBody>
                    <a:bodyPr/>
                    <a:lstStyle/>
                    <a:p>
                      <a:pPr algn="ctr" defTabSz="289321">
                        <a:defRPr sz="1800" b="0">
                          <a:solidFill>
                            <a:srgbClr val="000000"/>
                          </a:solidFill>
                        </a:defRPr>
                      </a:pPr>
                      <a:r>
                        <a:rPr sz="500">
                          <a:solidFill>
                            <a:srgbClr val="FFFFFF"/>
                          </a:solidFill>
                          <a:latin typeface="+mj-lt"/>
                          <a:ea typeface="+mj-ea"/>
                          <a:cs typeface="+mj-cs"/>
                        </a:rPr>
                        <a:t>Illness Onset</a:t>
                      </a:r>
                    </a:p>
                  </a:txBody>
                  <a:tcPr marL="45720" marR="45720" horzOverflow="overflow"/>
                </a:tc>
                <a:tc>
                  <a:txBody>
                    <a:bodyPr/>
                    <a:lstStyle/>
                    <a:p>
                      <a:pPr algn="ctr" defTabSz="289321">
                        <a:defRPr sz="1800" b="0">
                          <a:solidFill>
                            <a:srgbClr val="000000"/>
                          </a:solidFill>
                        </a:defRPr>
                      </a:pPr>
                      <a:r>
                        <a:rPr sz="500">
                          <a:solidFill>
                            <a:srgbClr val="FFFFFF"/>
                          </a:solidFill>
                          <a:latin typeface="+mj-lt"/>
                          <a:ea typeface="+mj-ea"/>
                          <a:cs typeface="+mj-cs"/>
                        </a:rPr>
                        <a:t>Time dist</a:t>
                      </a:r>
                    </a:p>
                  </a:txBody>
                  <a:tcPr marL="45720" marR="45720" horzOverflow="overflow"/>
                </a:tc>
                <a:tc>
                  <a:txBody>
                    <a:bodyPr/>
                    <a:lstStyle/>
                    <a:p>
                      <a:pPr algn="ctr" defTabSz="289321">
                        <a:defRPr sz="1800" b="0">
                          <a:solidFill>
                            <a:srgbClr val="000000"/>
                          </a:solidFill>
                        </a:defRPr>
                      </a:pPr>
                      <a:r>
                        <a:rPr sz="500">
                          <a:solidFill>
                            <a:srgbClr val="FFFFFF"/>
                          </a:solidFill>
                          <a:latin typeface="+mj-lt"/>
                          <a:ea typeface="+mj-ea"/>
                          <a:cs typeface="+mj-cs"/>
                        </a:rPr>
                        <a:t>No. of cases</a:t>
                      </a:r>
                    </a:p>
                  </a:txBody>
                  <a:tcPr marL="45720" marR="45720" horzOverflow="overflow"/>
                </a:tc>
                <a:extLst>
                  <a:ext uri="{0D108BD9-81ED-4DB2-BD59-A6C34878D82A}">
                    <a16:rowId xmlns:a16="http://schemas.microsoft.com/office/drawing/2014/main" val="10000"/>
                  </a:ext>
                </a:extLst>
              </a:tr>
              <a:tr h="301685">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800"/>
                      </a:pPr>
                      <a:r>
                        <a:rPr sz="1600">
                          <a:latin typeface="+mj-lt"/>
                          <a:ea typeface="+mj-ea"/>
                          <a:cs typeface="+mj-cs"/>
                        </a:rPr>
                        <a:t>06:00</a:t>
                      </a:r>
                    </a:p>
                  </a:txBody>
                  <a:tcPr marL="7620" marR="7620" marT="7620" marB="7620" anchor="ctr" horzOverflow="overflow"/>
                </a:tc>
                <a:tc>
                  <a:txBody>
                    <a:bodyPr/>
                    <a:lstStyle/>
                    <a:p>
                      <a:pPr algn="ctr" defTabSz="289321">
                        <a:defRPr sz="1800"/>
                      </a:pPr>
                      <a:r>
                        <a:rPr sz="1600">
                          <a:latin typeface="+mj-lt"/>
                          <a:ea typeface="+mj-ea"/>
                          <a:cs typeface="+mj-cs"/>
                        </a:rPr>
                        <a:t>0</a:t>
                      </a:r>
                    </a:p>
                  </a:txBody>
                  <a:tcPr marL="7620" marR="7620" marT="7620" marB="7620" anchor="ctr" horzOverflow="overflow"/>
                </a:tc>
                <a:extLst>
                  <a:ext uri="{0D108BD9-81ED-4DB2-BD59-A6C34878D82A}">
                    <a16:rowId xmlns:a16="http://schemas.microsoft.com/office/drawing/2014/main" val="10001"/>
                  </a:ext>
                </a:extLst>
              </a:tr>
              <a:tr h="477281">
                <a:tc>
                  <a:txBody>
                    <a:bodyPr/>
                    <a:lstStyle/>
                    <a:p>
                      <a:pPr algn="ctr" defTabSz="289321">
                        <a:defRPr sz="1800"/>
                      </a:pPr>
                      <a:r>
                        <a:rPr sz="1600">
                          <a:latin typeface="+mj-lt"/>
                          <a:ea typeface="+mj-ea"/>
                          <a:cs typeface="+mj-cs"/>
                        </a:rPr>
                        <a:t>13</a:t>
                      </a:r>
                    </a:p>
                  </a:txBody>
                  <a:tcPr marL="45720" marR="45720" anchor="ctr" horzOverflow="overflow"/>
                </a:tc>
                <a:tc>
                  <a:txBody>
                    <a:bodyPr/>
                    <a:lstStyle/>
                    <a:p>
                      <a:pPr algn="ctr" defTabSz="289321">
                        <a:defRPr sz="1800"/>
                      </a:pPr>
                      <a:r>
                        <a:rPr sz="1600">
                          <a:latin typeface="+mj-lt"/>
                          <a:ea typeface="+mj-ea"/>
                          <a:cs typeface="+mj-cs"/>
                        </a:rPr>
                        <a:t>09:45</a:t>
                      </a:r>
                    </a:p>
                  </a:txBody>
                  <a:tcPr marL="7620" marR="7620" marT="7620" marB="7620" anchor="ctr" horzOverflow="overflow"/>
                </a:tc>
                <a:tc>
                  <a:txBody>
                    <a:bodyPr/>
                    <a:lstStyle/>
                    <a:p>
                      <a:pPr algn="ctr" defTabSz="289321">
                        <a:defRPr sz="1800"/>
                      </a:pPr>
                      <a:r>
                        <a:rPr sz="1600">
                          <a:latin typeface="+mj-lt"/>
                          <a:ea typeface="+mj-ea"/>
                          <a:cs typeface="+mj-cs"/>
                        </a:rPr>
                        <a:t>09:00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2"/>
                  </a:ext>
                </a:extLst>
              </a:tr>
              <a:tr h="477281">
                <a:tc>
                  <a:txBody>
                    <a:bodyPr/>
                    <a:lstStyle/>
                    <a:p>
                      <a:pPr algn="ctr" defTabSz="289321">
                        <a:defRPr sz="1800"/>
                      </a:pPr>
                      <a:r>
                        <a:rPr sz="1600">
                          <a:latin typeface="+mj-lt"/>
                          <a:ea typeface="+mj-ea"/>
                          <a:cs typeface="+mj-cs"/>
                        </a:rPr>
                        <a:t>7</a:t>
                      </a:r>
                    </a:p>
                  </a:txBody>
                  <a:tcPr marL="45720" marR="45720" anchor="ctr" horzOverflow="overflow"/>
                </a:tc>
                <a:tc>
                  <a:txBody>
                    <a:bodyPr/>
                    <a:lstStyle/>
                    <a:p>
                      <a:pPr algn="ctr" defTabSz="289321">
                        <a:defRPr sz="1800"/>
                      </a:pPr>
                      <a:r>
                        <a:rPr sz="1600">
                          <a:latin typeface="+mj-lt"/>
                          <a:ea typeface="+mj-ea"/>
                          <a:cs typeface="+mj-cs"/>
                        </a:rPr>
                        <a:t>14:50</a:t>
                      </a:r>
                    </a:p>
                  </a:txBody>
                  <a:tcPr marL="7620" marR="7620" marT="7620" marB="7620" anchor="ctr" horzOverflow="overflow"/>
                </a:tc>
                <a:tc>
                  <a:txBody>
                    <a:bodyPr/>
                    <a:lstStyle/>
                    <a:p>
                      <a:pPr algn="ctr" defTabSz="289321">
                        <a:defRPr sz="1800"/>
                      </a:pPr>
                      <a:r>
                        <a:rPr sz="1600" dirty="0">
                          <a:latin typeface="+mj-lt"/>
                          <a:ea typeface="+mj-ea"/>
                          <a:cs typeface="+mj-cs"/>
                        </a:rPr>
                        <a:t>12:00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3"/>
                  </a:ext>
                </a:extLst>
              </a:tr>
              <a:tr h="477281">
                <a:tc>
                  <a:txBody>
                    <a:bodyPr/>
                    <a:lstStyle/>
                    <a:p>
                      <a:pPr algn="ctr" defTabSz="289321">
                        <a:defRPr sz="1800"/>
                      </a:pPr>
                      <a:r>
                        <a:rPr sz="1600">
                          <a:latin typeface="+mj-lt"/>
                          <a:ea typeface="+mj-ea"/>
                          <a:cs typeface="+mj-cs"/>
                        </a:rPr>
                        <a:t>12, 15</a:t>
                      </a:r>
                    </a:p>
                  </a:txBody>
                  <a:tcPr marL="45720" marR="45720" anchor="ctr" horzOverflow="overflow"/>
                </a:tc>
                <a:tc>
                  <a:txBody>
                    <a:bodyPr/>
                    <a:lstStyle/>
                    <a:p>
                      <a:pPr algn="ctr" defTabSz="289321">
                        <a:defRPr sz="1800"/>
                      </a:pPr>
                      <a:r>
                        <a:rPr sz="1600">
                          <a:latin typeface="+mj-lt"/>
                          <a:ea typeface="+mj-ea"/>
                          <a:cs typeface="+mj-cs"/>
                        </a:rPr>
                        <a:t>15:10</a:t>
                      </a:r>
                    </a:p>
                  </a:txBody>
                  <a:tcPr marL="7620" marR="7620" marT="7620" marB="7620" anchor="ctr" horzOverflow="overflow"/>
                </a:tc>
                <a:tc>
                  <a:txBody>
                    <a:bodyPr/>
                    <a:lstStyle/>
                    <a:p>
                      <a:pPr algn="ctr" defTabSz="289321">
                        <a:defRPr sz="1800"/>
                      </a:pPr>
                      <a:r>
                        <a:rPr sz="1600">
                          <a:latin typeface="+mj-lt"/>
                          <a:ea typeface="+mj-ea"/>
                          <a:cs typeface="+mj-cs"/>
                        </a:rPr>
                        <a:t>15:00</a:t>
                      </a:r>
                    </a:p>
                  </a:txBody>
                  <a:tcPr marL="7620" marR="7620" marT="7620" marB="7620" anchor="ctr" horzOverflow="overflow"/>
                </a:tc>
                <a:tc>
                  <a:txBody>
                    <a:bodyPr/>
                    <a:lstStyle/>
                    <a:p>
                      <a:pPr algn="ctr" defTabSz="289321">
                        <a:defRPr sz="1800"/>
                      </a:pPr>
                      <a:r>
                        <a:rPr sz="1600">
                          <a:latin typeface="+mj-lt"/>
                          <a:ea typeface="+mj-ea"/>
                          <a:cs typeface="+mj-cs"/>
                        </a:rPr>
                        <a:t>2</a:t>
                      </a:r>
                    </a:p>
                  </a:txBody>
                  <a:tcPr marL="7620" marR="7620" marT="7620" marB="7620" anchor="ctr" horzOverflow="overflow"/>
                </a:tc>
                <a:extLst>
                  <a:ext uri="{0D108BD9-81ED-4DB2-BD59-A6C34878D82A}">
                    <a16:rowId xmlns:a16="http://schemas.microsoft.com/office/drawing/2014/main" val="10004"/>
                  </a:ext>
                </a:extLst>
              </a:tr>
              <a:tr h="477281">
                <a:tc>
                  <a:txBody>
                    <a:bodyPr/>
                    <a:lstStyle/>
                    <a:p>
                      <a:pPr algn="ctr" defTabSz="289321">
                        <a:defRPr sz="1800"/>
                      </a:pPr>
                      <a:r>
                        <a:rPr sz="1600">
                          <a:latin typeface="+mj-lt"/>
                          <a:ea typeface="+mj-ea"/>
                          <a:cs typeface="+mj-cs"/>
                        </a:rPr>
                        <a:t>14</a:t>
                      </a:r>
                    </a:p>
                  </a:txBody>
                  <a:tcPr marL="45720" marR="45720" anchor="ctr" horzOverflow="overflow"/>
                </a:tc>
                <a:tc>
                  <a:txBody>
                    <a:bodyPr/>
                    <a:lstStyle/>
                    <a:p>
                      <a:pPr algn="ctr" defTabSz="289321">
                        <a:defRPr sz="1800"/>
                      </a:pPr>
                      <a:r>
                        <a:rPr sz="1600">
                          <a:latin typeface="+mj-lt"/>
                          <a:ea typeface="+mj-ea"/>
                          <a:cs typeface="+mj-cs"/>
                        </a:rPr>
                        <a:t>16:00</a:t>
                      </a:r>
                    </a:p>
                  </a:txBody>
                  <a:tcPr marL="7620" marR="7620" marT="7620" marB="7620" anchor="ctr" horzOverflow="overflow"/>
                </a:tc>
                <a:tc>
                  <a:txBody>
                    <a:bodyPr/>
                    <a:lstStyle/>
                    <a:p>
                      <a:pPr algn="ctr" defTabSz="289321">
                        <a:defRPr sz="1800"/>
                      </a:pPr>
                      <a:r>
                        <a:rPr sz="1600">
                          <a:latin typeface="+mj-lt"/>
                          <a:ea typeface="+mj-ea"/>
                          <a:cs typeface="+mj-cs"/>
                        </a:rPr>
                        <a:t>18:00</a:t>
                      </a:r>
                    </a:p>
                  </a:txBody>
                  <a:tcPr marL="7620" marR="7620" marT="7620" marB="7620" anchor="ctr" horzOverflow="overflow"/>
                </a:tc>
                <a:tc>
                  <a:txBody>
                    <a:bodyPr/>
                    <a:lstStyle/>
                    <a:p>
                      <a:pPr algn="ctr" defTabSz="289321">
                        <a:defRPr sz="1800"/>
                      </a:pPr>
                      <a:r>
                        <a:rP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5"/>
                  </a:ext>
                </a:extLst>
              </a:tr>
              <a:tr h="477281">
                <a:tc>
                  <a:txBody>
                    <a:bodyPr/>
                    <a:lstStyle/>
                    <a:p>
                      <a:pPr algn="ctr" defTabSz="289321">
                        <a:defRPr sz="1600">
                          <a:latin typeface="+mj-lt"/>
                          <a:ea typeface="+mj-ea"/>
                          <a:cs typeface="+mj-cs"/>
                        </a:defRPr>
                      </a:pPr>
                      <a:endParaRPr/>
                    </a:p>
                  </a:txBody>
                  <a:tcPr marL="45720" marR="45720" anchor="ctr" horzOverflow="overflow"/>
                </a:tc>
                <a:tc>
                  <a:txBody>
                    <a:bodyPr/>
                    <a:lstStyle/>
                    <a:p>
                      <a:pPr algn="ctr" defTabSz="289321">
                        <a:defRPr sz="1800"/>
                      </a:pPr>
                      <a:r>
                        <a:rPr sz="1600">
                          <a:latin typeface="+mj-lt"/>
                          <a:ea typeface="+mj-ea"/>
                          <a:cs typeface="+mj-cs"/>
                        </a:rPr>
                        <a:t>19:00</a:t>
                      </a:r>
                    </a:p>
                  </a:txBody>
                  <a:tcPr marL="7620" marR="7620" marT="7620" marB="7620" anchor="ctr" horzOverflow="overflow"/>
                </a:tc>
                <a:tc>
                  <a:txBody>
                    <a:bodyPr/>
                    <a:lstStyle/>
                    <a:p>
                      <a:pPr algn="ctr" defTabSz="289321">
                        <a:defRPr sz="1800"/>
                      </a:pPr>
                      <a:r>
                        <a:rPr sz="1600">
                          <a:latin typeface="+mj-lt"/>
                          <a:ea typeface="+mj-ea"/>
                          <a:cs typeface="+mj-cs"/>
                        </a:rPr>
                        <a:t>21:00</a:t>
                      </a:r>
                    </a:p>
                  </a:txBody>
                  <a:tcPr marL="7620" marR="7620" marT="7620" marB="7620" anchor="ctr" horzOverflow="overflow"/>
                </a:tc>
                <a:tc>
                  <a:txBody>
                    <a:bodyPr/>
                    <a:lstStyle/>
                    <a:p>
                      <a:pPr algn="ctr" defTabSz="289321">
                        <a:defRPr sz="1800"/>
                      </a:pPr>
                      <a:r>
                        <a:rPr sz="1600" dirty="0">
                          <a:latin typeface="+mj-lt"/>
                          <a:ea typeface="+mj-ea"/>
                          <a:cs typeface="+mj-cs"/>
                        </a:rPr>
                        <a:t>0</a:t>
                      </a:r>
                    </a:p>
                  </a:txBody>
                  <a:tcPr marL="7620" marR="7620" marT="7620" marB="7620" anchor="ctr" horzOverflow="overflow"/>
                </a:tc>
                <a:extLst>
                  <a:ext uri="{0D108BD9-81ED-4DB2-BD59-A6C34878D82A}">
                    <a16:rowId xmlns:a16="http://schemas.microsoft.com/office/drawing/2014/main" val="10006"/>
                  </a:ext>
                </a:extLst>
              </a:tr>
            </a:tbl>
          </a:graphicData>
        </a:graphic>
      </p:graphicFrame>
      <p:graphicFrame>
        <p:nvGraphicFramePr>
          <p:cNvPr id="447" name="Chart 3"/>
          <p:cNvGraphicFramePr/>
          <p:nvPr>
            <p:extLst>
              <p:ext uri="{D42A27DB-BD31-4B8C-83A1-F6EECF244321}">
                <p14:modId xmlns:p14="http://schemas.microsoft.com/office/powerpoint/2010/main" val="2409778292"/>
              </p:ext>
            </p:extLst>
          </p:nvPr>
        </p:nvGraphicFramePr>
        <p:xfrm>
          <a:off x="5991349" y="1394943"/>
          <a:ext cx="3739804" cy="336502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20280A6-11AA-833F-E7B2-4475BA760F83}"/>
              </a:ext>
            </a:extLst>
          </p:cNvPr>
          <p:cNvSpPr txBox="1">
            <a:spLocks/>
          </p:cNvSpPr>
          <p:nvPr/>
        </p:nvSpPr>
        <p:spPr>
          <a:xfrm>
            <a:off x="144858" y="91451"/>
            <a:ext cx="948682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Debriefing (4) Epidemic curve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Content Placeholder 2"/>
          <p:cNvSpPr txBox="1">
            <a:spLocks noGrp="1"/>
          </p:cNvSpPr>
          <p:nvPr>
            <p:ph type="body" idx="1"/>
          </p:nvPr>
        </p:nvSpPr>
        <p:spPr>
          <a:xfrm>
            <a:off x="4273550" y="1696987"/>
            <a:ext cx="7529514" cy="3464026"/>
          </a:xfrm>
          <a:prstGeom prst="rect">
            <a:avLst/>
          </a:prstGeom>
        </p:spPr>
        <p:txBody>
          <a:bodyPr/>
          <a:lstStyle/>
          <a:p>
            <a:r>
              <a:rPr dirty="0"/>
              <a:t>Two-by-two table – expresses relationship between exposure and health event </a:t>
            </a:r>
          </a:p>
          <a:p>
            <a:r>
              <a:rPr dirty="0"/>
              <a:t>Attack rate close to 1 might give us an idea on the possible cause of the disease :</a:t>
            </a:r>
          </a:p>
          <a:p>
            <a:endParaRPr dirty="0"/>
          </a:p>
          <a:p>
            <a:pPr marL="398661" lvl="1" indent="-254000">
              <a:spcBef>
                <a:spcPts val="100"/>
              </a:spcBef>
              <a:buClr>
                <a:schemeClr val="accent3"/>
              </a:buClr>
              <a:buFont typeface="Courier New"/>
              <a:buChar char="o"/>
              <a:defRPr sz="2200"/>
            </a:pPr>
            <a:r>
              <a:rPr dirty="0"/>
              <a:t>RR = 1 no association; </a:t>
            </a:r>
          </a:p>
          <a:p>
            <a:pPr marL="398661" lvl="1" indent="-254000">
              <a:spcBef>
                <a:spcPts val="100"/>
              </a:spcBef>
              <a:buClr>
                <a:schemeClr val="accent3"/>
              </a:buClr>
              <a:buFont typeface="Courier New"/>
              <a:buChar char="o"/>
              <a:defRPr sz="2200"/>
            </a:pPr>
            <a:endParaRPr dirty="0"/>
          </a:p>
          <a:p>
            <a:pPr marL="398661" lvl="1" indent="-254000">
              <a:spcBef>
                <a:spcPts val="100"/>
              </a:spcBef>
              <a:buClr>
                <a:schemeClr val="accent3"/>
              </a:buClr>
              <a:buFont typeface="Courier New"/>
              <a:buChar char="o"/>
              <a:defRPr sz="2200"/>
            </a:pPr>
            <a:r>
              <a:rPr dirty="0"/>
              <a:t>RR &gt; 1 there is association; </a:t>
            </a:r>
          </a:p>
          <a:p>
            <a:pPr marL="398661" lvl="1" indent="-254000">
              <a:spcBef>
                <a:spcPts val="100"/>
              </a:spcBef>
              <a:buClr>
                <a:schemeClr val="accent3"/>
              </a:buClr>
              <a:buFont typeface="Courier New"/>
              <a:buChar char="o"/>
              <a:defRPr sz="2200"/>
            </a:pPr>
            <a:endParaRPr dirty="0"/>
          </a:p>
          <a:p>
            <a:pPr marL="398661" lvl="1" indent="-254000">
              <a:spcBef>
                <a:spcPts val="100"/>
              </a:spcBef>
              <a:buClr>
                <a:schemeClr val="accent3"/>
              </a:buClr>
              <a:buFont typeface="Courier New"/>
              <a:buChar char="o"/>
              <a:defRPr sz="2200"/>
            </a:pPr>
            <a:r>
              <a:rPr dirty="0"/>
              <a:t>RR &lt; 1 some way protective.</a:t>
            </a:r>
          </a:p>
        </p:txBody>
      </p:sp>
      <p:sp>
        <p:nvSpPr>
          <p:cNvPr id="4" name="Google Shape;307;p8">
            <a:extLst>
              <a:ext uri="{FF2B5EF4-FFF2-40B4-BE49-F238E27FC236}">
                <a16:creationId xmlns:a16="http://schemas.microsoft.com/office/drawing/2014/main" id="{E190E3C8-4784-CC84-3516-9B5B0D0F3ED6}"/>
              </a:ext>
            </a:extLst>
          </p:cNvPr>
          <p:cNvSpPr txBox="1">
            <a:spLocks/>
          </p:cNvSpPr>
          <p:nvPr/>
        </p:nvSpPr>
        <p:spPr>
          <a:xfrm>
            <a:off x="389002" y="992619"/>
            <a:ext cx="3264195" cy="492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err="1"/>
              <a:t>Summary</a:t>
            </a:r>
            <a:endParaRPr lang="hu-HU"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8;p8"/>
          <p:cNvSpPr txBox="1">
            <a:spLocks noGrp="1"/>
          </p:cNvSpPr>
          <p:nvPr>
            <p:ph type="body" idx="1"/>
          </p:nvPr>
        </p:nvSpPr>
        <p:spPr>
          <a:xfrm>
            <a:off x="4273551" y="1922383"/>
            <a:ext cx="7439074" cy="3013235"/>
          </a:xfrm>
          <a:prstGeom prst="rect">
            <a:avLst/>
          </a:prstGeom>
        </p:spPr>
        <p:txBody>
          <a:bodyPr lIns="0" tIns="0" rIns="0" bIns="0" anchor="t">
            <a:normAutofit/>
          </a:bodyPr>
          <a:lstStyle/>
          <a:p>
            <a:pPr>
              <a:defRPr sz="2000"/>
            </a:pPr>
            <a:r>
              <a:rPr dirty="0"/>
              <a:t>This learning resource is part of the Rapid Response Team Advanced Training </a:t>
            </a:r>
            <a:r>
              <a:rPr lang="en-GB"/>
              <a:t>Package</a:t>
            </a:r>
            <a:r>
              <a:t> (RRT ATP) especially geared to RRT members.</a:t>
            </a:r>
          </a:p>
          <a:p>
            <a:pPr>
              <a:defRPr sz="2000"/>
            </a:pPr>
            <a:endParaRPr dirty="0"/>
          </a:p>
          <a:p>
            <a:pPr>
              <a:defRPr sz="20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a:defRPr sz="2000"/>
            </a:pPr>
            <a:endParaRPr dirty="0"/>
          </a:p>
          <a:p>
            <a:pPr>
              <a:defRPr sz="2000"/>
            </a:pPr>
            <a:r>
              <a:rPr dirty="0"/>
              <a:t>The RRT ATP is a component of the Rapid Response Teams Training</a:t>
            </a:r>
            <a:r>
              <a:rPr lang="fr-FR" dirty="0"/>
              <a:t> Programme.</a:t>
            </a:r>
            <a:endParaRPr dirty="0"/>
          </a:p>
        </p:txBody>
      </p:sp>
      <p:sp>
        <p:nvSpPr>
          <p:cNvPr id="4" name="Google Shape;307;p8">
            <a:extLst>
              <a:ext uri="{FF2B5EF4-FFF2-40B4-BE49-F238E27FC236}">
                <a16:creationId xmlns:a16="http://schemas.microsoft.com/office/drawing/2014/main" id="{162BF273-78C4-0948-9CC2-F73AE37AF2DA}"/>
              </a:ext>
            </a:extLst>
          </p:cNvPr>
          <p:cNvSpPr txBox="1">
            <a:spLocks/>
          </p:cNvSpPr>
          <p:nvPr/>
        </p:nvSpPr>
        <p:spPr>
          <a:xfrm>
            <a:off x="389002" y="992619"/>
            <a:ext cx="3264195" cy="492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ontent Placeholder 2"/>
          <p:cNvSpPr txBox="1">
            <a:spLocks noGrp="1"/>
          </p:cNvSpPr>
          <p:nvPr>
            <p:ph type="body" idx="1"/>
          </p:nvPr>
        </p:nvSpPr>
        <p:spPr>
          <a:xfrm>
            <a:off x="4273550" y="1628799"/>
            <a:ext cx="7529514" cy="4760890"/>
          </a:xfrm>
          <a:prstGeom prst="rect">
            <a:avLst/>
          </a:prstGeom>
        </p:spPr>
        <p:txBody>
          <a:bodyPr/>
          <a:lstStyle/>
          <a:p>
            <a:r>
              <a:rPr sz="2800" b="1" dirty="0">
                <a:solidFill>
                  <a:srgbClr val="C00000"/>
                </a:solidFill>
                <a:latin typeface="Source Sans Pro Bold"/>
              </a:rPr>
              <a:t>At the end of this activity you will be able to:</a:t>
            </a:r>
            <a:endParaRPr lang="hu-HU" sz="2800" b="1" dirty="0">
              <a:solidFill>
                <a:srgbClr val="C00000"/>
              </a:solidFill>
              <a:latin typeface="Source Sans Pro Bold"/>
            </a:endParaRPr>
          </a:p>
          <a:p>
            <a:endParaRPr dirty="0">
              <a:solidFill>
                <a:srgbClr val="C00000"/>
              </a:solidFill>
            </a:endParaRPr>
          </a:p>
          <a:p>
            <a:pPr marL="342900" indent="-342900">
              <a:buClr>
                <a:srgbClr val="C00000"/>
              </a:buClr>
              <a:buFont typeface="Arial" panose="020B0604020202020204" pitchFamily="34" charset="0"/>
              <a:buChar char="•"/>
            </a:pPr>
            <a:r>
              <a:rPr dirty="0"/>
              <a:t>Collect and analyze data in the context of outbreak investigation</a:t>
            </a:r>
            <a:endParaRPr lang="hu-HU" dirty="0"/>
          </a:p>
          <a:p>
            <a:endParaRPr dirty="0"/>
          </a:p>
          <a:p>
            <a:pPr marL="342900" indent="-342900">
              <a:buClr>
                <a:srgbClr val="C00000"/>
              </a:buClr>
              <a:buFont typeface="Arial" panose="020B0604020202020204" pitchFamily="34" charset="0"/>
              <a:buChar char="•"/>
            </a:pPr>
            <a:r>
              <a:rPr dirty="0"/>
              <a:t>Compute attack rate and measure of association</a:t>
            </a:r>
          </a:p>
        </p:txBody>
      </p:sp>
      <p:pic>
        <p:nvPicPr>
          <p:cNvPr id="325" name="Picture 4" descr="Picture 4"/>
          <p:cNvPicPr>
            <a:picLocks noChangeAspect="1"/>
          </p:cNvPicPr>
          <p:nvPr/>
        </p:nvPicPr>
        <p:blipFill>
          <a:blip r:embed="rId2"/>
          <a:stretch>
            <a:fillRect/>
          </a:stretch>
        </p:blipFill>
        <p:spPr>
          <a:xfrm>
            <a:off x="5104895" y="3927691"/>
            <a:ext cx="3240361" cy="2461998"/>
          </a:xfrm>
          <a:prstGeom prst="rect">
            <a:avLst/>
          </a:prstGeom>
          <a:ln w="12700">
            <a:miter lim="400000"/>
          </a:ln>
        </p:spPr>
      </p:pic>
      <p:sp>
        <p:nvSpPr>
          <p:cNvPr id="4" name="Title 1">
            <a:extLst>
              <a:ext uri="{FF2B5EF4-FFF2-40B4-BE49-F238E27FC236}">
                <a16:creationId xmlns:a16="http://schemas.microsoft.com/office/drawing/2014/main" id="{5E608589-DBF6-A8C2-948E-054E4AAE357A}"/>
              </a:ext>
            </a:extLst>
          </p:cNvPr>
          <p:cNvSpPr txBox="1">
            <a:spLocks/>
          </p:cNvSpPr>
          <p:nvPr/>
        </p:nvSpPr>
        <p:spPr>
          <a:xfrm>
            <a:off x="388937" y="388882"/>
            <a:ext cx="3264195" cy="11828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Learning objectives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325"/>
                                        </p:tgtEl>
                                        <p:attrNameLst>
                                          <p:attrName>style.visibility</p:attrName>
                                        </p:attrNameLst>
                                      </p:cBhvr>
                                      <p:to>
                                        <p:strVal val="visible"/>
                                      </p:to>
                                    </p:set>
                                    <p:animEffect transition="in" filter="fade">
                                      <p:cBhvr>
                                        <p:cTn id="7" dur="5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itle 1"/>
          <p:cNvSpPr txBox="1">
            <a:spLocks noGrp="1"/>
          </p:cNvSpPr>
          <p:nvPr>
            <p:ph type="title"/>
          </p:nvPr>
        </p:nvSpPr>
        <p:spPr>
          <a:xfrm>
            <a:off x="388936" y="447122"/>
            <a:ext cx="2036892" cy="1087643"/>
          </a:xfrm>
          <a:prstGeom prst="rect">
            <a:avLst/>
          </a:prstGeom>
        </p:spPr>
        <p:txBody>
          <a:bodyPr/>
          <a:lstStyle/>
          <a:p>
            <a:r>
              <a:rPr b="1" dirty="0"/>
              <a:t>The Obi card game</a:t>
            </a:r>
          </a:p>
        </p:txBody>
      </p:sp>
      <p:sp>
        <p:nvSpPr>
          <p:cNvPr id="329" name="Content Placeholder 2"/>
          <p:cNvSpPr txBox="1">
            <a:spLocks noGrp="1"/>
          </p:cNvSpPr>
          <p:nvPr>
            <p:ph type="body" idx="1"/>
          </p:nvPr>
        </p:nvSpPr>
        <p:spPr>
          <a:xfrm>
            <a:off x="4273550" y="1902654"/>
            <a:ext cx="7529514" cy="3052693"/>
          </a:xfrm>
          <a:prstGeom prst="rect">
            <a:avLst/>
          </a:prstGeom>
        </p:spPr>
        <p:txBody>
          <a:bodyPr/>
          <a:lstStyle/>
          <a:p>
            <a:pPr marL="254000" indent="-254000">
              <a:buClr>
                <a:schemeClr val="accent3"/>
              </a:buClr>
              <a:buSzPct val="100000"/>
              <a:buFont typeface="Arial"/>
              <a:buChar char="•"/>
            </a:pPr>
            <a:r>
              <a:rPr dirty="0"/>
              <a:t>Participants will work in groups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Groups will be provided with a scenario, a series of forms to be filled-up and a set of cards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Groups will conduct an outbreak investigation</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Groups will present what they have come up with.</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sz="half" idx="1"/>
          </p:nvPr>
        </p:nvSpPr>
        <p:spPr>
          <a:xfrm>
            <a:off x="4273550" y="2280450"/>
            <a:ext cx="7529514" cy="2297101"/>
          </a:xfrm>
          <a:prstGeom prst="rect">
            <a:avLst/>
          </a:prstGeom>
        </p:spPr>
        <p:txBody>
          <a:bodyPr/>
          <a:lstStyle/>
          <a:p>
            <a:r>
              <a:rPr dirty="0"/>
              <a:t>Fifteen people celebrated New Year’s dinner in Carmona. There was lots of food on the table: plantains, fufu, palm nut soup, fish, salad, etc. </a:t>
            </a:r>
          </a:p>
          <a:p>
            <a:endParaRPr dirty="0"/>
          </a:p>
          <a:p>
            <a:r>
              <a:rPr dirty="0"/>
              <a:t>After 24 hours, five of the attendees became ill with gastroenteritis. </a:t>
            </a:r>
          </a:p>
        </p:txBody>
      </p:sp>
      <p:sp>
        <p:nvSpPr>
          <p:cNvPr id="4" name="Google Shape;307;p8">
            <a:extLst>
              <a:ext uri="{FF2B5EF4-FFF2-40B4-BE49-F238E27FC236}">
                <a16:creationId xmlns:a16="http://schemas.microsoft.com/office/drawing/2014/main" id="{13CFC150-0937-6A46-035A-FF5F9F4F633C}"/>
              </a:ext>
            </a:extLst>
          </p:cNvPr>
          <p:cNvSpPr txBox="1">
            <a:spLocks/>
          </p:cNvSpPr>
          <p:nvPr/>
        </p:nvSpPr>
        <p:spPr>
          <a:xfrm>
            <a:off x="389002" y="992619"/>
            <a:ext cx="3264195" cy="492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err="1"/>
              <a:t>Scenario</a:t>
            </a:r>
            <a:endParaRPr lang="hu-HU"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itle 1"/>
          <p:cNvSpPr txBox="1">
            <a:spLocks noGrp="1"/>
          </p:cNvSpPr>
          <p:nvPr>
            <p:ph type="title"/>
          </p:nvPr>
        </p:nvSpPr>
        <p:spPr>
          <a:xfrm>
            <a:off x="144858" y="91451"/>
            <a:ext cx="6201064" cy="646113"/>
          </a:xfrm>
          <a:prstGeom prst="rect">
            <a:avLst/>
          </a:prstGeom>
        </p:spPr>
        <p:txBody>
          <a:bodyPr/>
          <a:lstStyle/>
          <a:p>
            <a:r>
              <a:rPr b="1" dirty="0"/>
              <a:t>Obi Card Legend – Person card</a:t>
            </a:r>
          </a:p>
        </p:txBody>
      </p:sp>
      <p:pic>
        <p:nvPicPr>
          <p:cNvPr id="342" name="Picture 2" descr="Picture 2"/>
          <p:cNvPicPr>
            <a:picLocks noChangeAspect="1"/>
          </p:cNvPicPr>
          <p:nvPr/>
        </p:nvPicPr>
        <p:blipFill>
          <a:blip r:embed="rId2"/>
          <a:srcRect l="19704" t="32000" r="42857" b="39152"/>
          <a:stretch>
            <a:fillRect/>
          </a:stretch>
        </p:blipFill>
        <p:spPr>
          <a:xfrm>
            <a:off x="1717480" y="1320397"/>
            <a:ext cx="8757040" cy="4217207"/>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 name="Picture 2" descr="Picture 2"/>
          <p:cNvPicPr>
            <a:picLocks noChangeAspect="1"/>
          </p:cNvPicPr>
          <p:nvPr/>
        </p:nvPicPr>
        <p:blipFill>
          <a:blip r:embed="rId2"/>
          <a:srcRect l="19705" t="31055" r="42857" b="39152"/>
          <a:stretch>
            <a:fillRect/>
          </a:stretch>
        </p:blipFill>
        <p:spPr>
          <a:xfrm>
            <a:off x="1825049" y="1304764"/>
            <a:ext cx="8541903" cy="4248473"/>
          </a:xfrm>
          <a:prstGeom prst="rect">
            <a:avLst/>
          </a:prstGeom>
          <a:ln w="12700">
            <a:miter lim="400000"/>
          </a:ln>
        </p:spPr>
      </p:pic>
      <p:sp>
        <p:nvSpPr>
          <p:cNvPr id="2" name="Title 1">
            <a:extLst>
              <a:ext uri="{FF2B5EF4-FFF2-40B4-BE49-F238E27FC236}">
                <a16:creationId xmlns:a16="http://schemas.microsoft.com/office/drawing/2014/main" id="{5D9CA13C-275F-2384-6C9D-BE1C4FEB960B}"/>
              </a:ext>
            </a:extLst>
          </p:cNvPr>
          <p:cNvSpPr txBox="1">
            <a:spLocks/>
          </p:cNvSpPr>
          <p:nvPr/>
        </p:nvSpPr>
        <p:spPr>
          <a:xfrm>
            <a:off x="144858" y="91451"/>
            <a:ext cx="6201064"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Obi Card Legend – Food card</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Content Placeholder 2"/>
          <p:cNvSpPr txBox="1">
            <a:spLocks noGrp="1"/>
          </p:cNvSpPr>
          <p:nvPr>
            <p:ph type="body" sz="half" idx="1"/>
          </p:nvPr>
        </p:nvSpPr>
        <p:spPr>
          <a:xfrm>
            <a:off x="4175201" y="1649580"/>
            <a:ext cx="7529514" cy="3558840"/>
          </a:xfrm>
          <a:prstGeom prst="rect">
            <a:avLst/>
          </a:prstGeom>
        </p:spPr>
        <p:txBody>
          <a:bodyPr/>
          <a:lstStyle/>
          <a:p>
            <a:pPr marL="342900" lvl="1" indent="-342900">
              <a:spcBef>
                <a:spcPts val="100"/>
              </a:spcBef>
              <a:buClr>
                <a:schemeClr val="accent3"/>
              </a:buClr>
              <a:buFont typeface="Arial"/>
            </a:pPr>
            <a:r>
              <a:rPr dirty="0"/>
              <a:t>You have to perform the following to investigate the outbreak</a:t>
            </a:r>
          </a:p>
          <a:p>
            <a:pPr marL="742950" lvl="2" indent="-342900">
              <a:spcBef>
                <a:spcPts val="100"/>
              </a:spcBef>
              <a:buClr>
                <a:schemeClr val="accent3"/>
              </a:buClr>
              <a:buFont typeface="Courier New"/>
              <a:buChar char="o"/>
            </a:pPr>
            <a:r>
              <a:rPr dirty="0"/>
              <a:t>Line listing</a:t>
            </a:r>
          </a:p>
          <a:p>
            <a:pPr marL="742950" lvl="2" indent="-342900">
              <a:spcBef>
                <a:spcPts val="100"/>
              </a:spcBef>
              <a:buClr>
                <a:schemeClr val="accent3"/>
              </a:buClr>
              <a:buFont typeface="Courier New"/>
              <a:buChar char="o"/>
            </a:pPr>
            <a:r>
              <a:rPr dirty="0"/>
              <a:t>Food-specific attack rate</a:t>
            </a:r>
          </a:p>
          <a:p>
            <a:pPr marL="742950" lvl="2" indent="-342900">
              <a:spcBef>
                <a:spcPts val="100"/>
              </a:spcBef>
              <a:buClr>
                <a:schemeClr val="accent3"/>
              </a:buClr>
              <a:buFont typeface="Courier New"/>
              <a:buChar char="o"/>
            </a:pPr>
            <a:r>
              <a:rPr dirty="0"/>
              <a:t>Age and sex-specific attack rate</a:t>
            </a:r>
          </a:p>
          <a:p>
            <a:pPr marL="742950" lvl="2" indent="-342900">
              <a:spcBef>
                <a:spcPts val="100"/>
              </a:spcBef>
              <a:buClr>
                <a:schemeClr val="accent3"/>
              </a:buClr>
              <a:buFont typeface="Courier New"/>
              <a:buChar char="o"/>
            </a:pPr>
            <a:r>
              <a:rPr dirty="0"/>
              <a:t>Relative risks and percent of cases exposed</a:t>
            </a:r>
          </a:p>
          <a:p>
            <a:pPr marL="742950" lvl="2" indent="-342900">
              <a:spcBef>
                <a:spcPts val="100"/>
              </a:spcBef>
              <a:buClr>
                <a:schemeClr val="accent3"/>
              </a:buClr>
              <a:buFont typeface="Courier New"/>
              <a:buChar char="o"/>
            </a:pPr>
            <a:endParaRPr dirty="0"/>
          </a:p>
          <a:p>
            <a:pPr marL="342900" lvl="1" indent="-342900">
              <a:spcBef>
                <a:spcPts val="100"/>
              </a:spcBef>
              <a:buClr>
                <a:schemeClr val="accent3"/>
              </a:buClr>
              <a:buFont typeface="Arial"/>
            </a:pPr>
            <a:r>
              <a:rPr dirty="0"/>
              <a:t>You have to create an epidemic curve for this event.</a:t>
            </a:r>
          </a:p>
          <a:p>
            <a:endParaRPr dirty="0"/>
          </a:p>
          <a:p>
            <a:r>
              <a:rPr dirty="0"/>
              <a:t>Note: If needed, forms are available to assist you. </a:t>
            </a:r>
          </a:p>
        </p:txBody>
      </p:sp>
      <p:sp>
        <p:nvSpPr>
          <p:cNvPr id="4" name="Google Shape;307;p8">
            <a:extLst>
              <a:ext uri="{FF2B5EF4-FFF2-40B4-BE49-F238E27FC236}">
                <a16:creationId xmlns:a16="http://schemas.microsoft.com/office/drawing/2014/main" id="{2CDBF996-9E15-FDC1-D83A-AD515FA3C208}"/>
              </a:ext>
            </a:extLst>
          </p:cNvPr>
          <p:cNvSpPr txBox="1">
            <a:spLocks/>
          </p:cNvSpPr>
          <p:nvPr/>
        </p:nvSpPr>
        <p:spPr>
          <a:xfrm>
            <a:off x="389002" y="992619"/>
            <a:ext cx="3264195" cy="492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err="1"/>
              <a:t>Instructions</a:t>
            </a:r>
            <a:endParaRPr lang="hu-HU" b="1"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Rectangle 3"/>
          <p:cNvSpPr txBox="1">
            <a:spLocks noGrp="1"/>
          </p:cNvSpPr>
          <p:nvPr>
            <p:ph type="body" idx="1"/>
          </p:nvPr>
        </p:nvSpPr>
        <p:spPr>
          <a:xfrm>
            <a:off x="1984916" y="1101964"/>
            <a:ext cx="8222168" cy="4654072"/>
          </a:xfrm>
          <a:prstGeom prst="rect">
            <a:avLst/>
          </a:prstGeom>
        </p:spPr>
        <p:txBody>
          <a:bodyPr/>
          <a:lstStyle/>
          <a:p>
            <a:r>
              <a:rPr dirty="0"/>
              <a:t>Total number exposed</a:t>
            </a:r>
          </a:p>
        </p:txBody>
      </p:sp>
      <p:grpSp>
        <p:nvGrpSpPr>
          <p:cNvPr id="373" name="Group 17"/>
          <p:cNvGrpSpPr/>
          <p:nvPr/>
        </p:nvGrpSpPr>
        <p:grpSpPr>
          <a:xfrm>
            <a:off x="2084557" y="1540686"/>
            <a:ext cx="2396004" cy="1976347"/>
            <a:chOff x="286237" y="81054"/>
            <a:chExt cx="2396002" cy="1976346"/>
          </a:xfrm>
        </p:grpSpPr>
        <p:grpSp>
          <p:nvGrpSpPr>
            <p:cNvPr id="359" name="Rectangle 4"/>
            <p:cNvGrpSpPr/>
            <p:nvPr/>
          </p:nvGrpSpPr>
          <p:grpSpPr>
            <a:xfrm>
              <a:off x="1325880" y="457200"/>
              <a:ext cx="609601" cy="793750"/>
              <a:chOff x="0" y="0"/>
              <a:chExt cx="609600" cy="793750"/>
            </a:xfrm>
          </p:grpSpPr>
          <p:sp>
            <p:nvSpPr>
              <p:cNvPr id="357"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58" name="a"/>
              <p:cNvSpPr txBox="1"/>
              <p:nvPr/>
            </p:nvSpPr>
            <p:spPr>
              <a:xfrm>
                <a:off x="188722" y="192405"/>
                <a:ext cx="232156"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a</a:t>
                </a:r>
              </a:p>
            </p:txBody>
          </p:sp>
        </p:grpSp>
        <p:grpSp>
          <p:nvGrpSpPr>
            <p:cNvPr id="362" name="Rectangle 5"/>
            <p:cNvGrpSpPr/>
            <p:nvPr/>
          </p:nvGrpSpPr>
          <p:grpSpPr>
            <a:xfrm>
              <a:off x="1935479" y="457200"/>
              <a:ext cx="609601" cy="793750"/>
              <a:chOff x="0" y="0"/>
              <a:chExt cx="609600" cy="793750"/>
            </a:xfrm>
          </p:grpSpPr>
          <p:sp>
            <p:nvSpPr>
              <p:cNvPr id="360"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1" name="b"/>
              <p:cNvSpPr txBox="1"/>
              <p:nvPr/>
            </p:nvSpPr>
            <p:spPr>
              <a:xfrm>
                <a:off x="182499" y="192405"/>
                <a:ext cx="244602"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b</a:t>
                </a:r>
              </a:p>
            </p:txBody>
          </p:sp>
        </p:grpSp>
        <p:grpSp>
          <p:nvGrpSpPr>
            <p:cNvPr id="365" name="Rectangle 6"/>
            <p:cNvGrpSpPr/>
            <p:nvPr/>
          </p:nvGrpSpPr>
          <p:grpSpPr>
            <a:xfrm>
              <a:off x="1325880" y="1219200"/>
              <a:ext cx="609601" cy="838200"/>
              <a:chOff x="0" y="0"/>
              <a:chExt cx="609600" cy="838200"/>
            </a:xfrm>
          </p:grpSpPr>
          <p:sp>
            <p:nvSpPr>
              <p:cNvPr id="363"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4" name="c"/>
              <p:cNvSpPr txBox="1"/>
              <p:nvPr/>
            </p:nvSpPr>
            <p:spPr>
              <a:xfrm>
                <a:off x="194818" y="214629"/>
                <a:ext cx="219965"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c</a:t>
                </a:r>
              </a:p>
            </p:txBody>
          </p:sp>
        </p:grpSp>
        <p:grpSp>
          <p:nvGrpSpPr>
            <p:cNvPr id="368" name="Rectangle 7"/>
            <p:cNvGrpSpPr/>
            <p:nvPr/>
          </p:nvGrpSpPr>
          <p:grpSpPr>
            <a:xfrm>
              <a:off x="1935479" y="1219200"/>
              <a:ext cx="609601" cy="838200"/>
              <a:chOff x="0" y="0"/>
              <a:chExt cx="609600" cy="838200"/>
            </a:xfrm>
          </p:grpSpPr>
          <p:sp>
            <p:nvSpPr>
              <p:cNvPr id="366"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367" name="d"/>
              <p:cNvSpPr txBox="1"/>
              <p:nvPr/>
            </p:nvSpPr>
            <p:spPr>
              <a:xfrm>
                <a:off x="182245" y="214629"/>
                <a:ext cx="245111" cy="408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lvl1pPr algn="ctr">
                  <a:defRPr sz="2000">
                    <a:latin typeface="+mj-lt"/>
                    <a:ea typeface="+mj-ea"/>
                    <a:cs typeface="+mj-cs"/>
                    <a:sym typeface="Source Sans Pro Regular"/>
                  </a:defRPr>
                </a:lvl1pPr>
              </a:lstStyle>
              <a:p>
                <a:r>
                  <a:t>d</a:t>
                </a:r>
              </a:p>
            </p:txBody>
          </p:sp>
        </p:grpSp>
        <p:sp>
          <p:nvSpPr>
            <p:cNvPr id="369" name="Text Box 8"/>
            <p:cNvSpPr txBox="1"/>
            <p:nvPr/>
          </p:nvSpPr>
          <p:spPr>
            <a:xfrm>
              <a:off x="286237" y="681992"/>
              <a:ext cx="975361" cy="3835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t>exposed</a:t>
              </a:r>
            </a:p>
          </p:txBody>
        </p:sp>
        <p:sp>
          <p:nvSpPr>
            <p:cNvPr id="370" name="Text Box 9"/>
            <p:cNvSpPr txBox="1"/>
            <p:nvPr/>
          </p:nvSpPr>
          <p:spPr>
            <a:xfrm>
              <a:off x="308515" y="1300479"/>
              <a:ext cx="975361" cy="6756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rPr dirty="0"/>
                <a:t>not exposed</a:t>
              </a:r>
            </a:p>
          </p:txBody>
        </p:sp>
        <p:sp>
          <p:nvSpPr>
            <p:cNvPr id="371" name="Text Box 10"/>
            <p:cNvSpPr txBox="1"/>
            <p:nvPr/>
          </p:nvSpPr>
          <p:spPr>
            <a:xfrm>
              <a:off x="1935479" y="85265"/>
              <a:ext cx="746760" cy="3835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rPr dirty="0"/>
                <a:t>not ill</a:t>
              </a:r>
            </a:p>
          </p:txBody>
        </p:sp>
        <p:sp>
          <p:nvSpPr>
            <p:cNvPr id="372" name="Text Box 11"/>
            <p:cNvSpPr txBox="1"/>
            <p:nvPr/>
          </p:nvSpPr>
          <p:spPr>
            <a:xfrm>
              <a:off x="1485900" y="81054"/>
              <a:ext cx="289560" cy="3835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spcBef>
                  <a:spcPts val="1000"/>
                </a:spcBef>
                <a:defRPr>
                  <a:latin typeface="+mj-lt"/>
                  <a:ea typeface="+mj-ea"/>
                  <a:cs typeface="+mj-cs"/>
                  <a:sym typeface="Source Sans Pro Regular"/>
                </a:defRPr>
              </a:lvl1pPr>
            </a:lstStyle>
            <a:p>
              <a:r>
                <a:rPr dirty="0"/>
                <a:t>ill</a:t>
              </a:r>
            </a:p>
          </p:txBody>
        </p:sp>
      </p:grpSp>
      <p:sp>
        <p:nvSpPr>
          <p:cNvPr id="374" name="Text Box 13"/>
          <p:cNvSpPr txBox="1"/>
          <p:nvPr/>
        </p:nvSpPr>
        <p:spPr>
          <a:xfrm>
            <a:off x="4541520" y="2055384"/>
            <a:ext cx="105156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a + b</a:t>
            </a:r>
          </a:p>
        </p:txBody>
      </p:sp>
      <p:sp>
        <p:nvSpPr>
          <p:cNvPr id="375" name="Text Box 14"/>
          <p:cNvSpPr txBox="1"/>
          <p:nvPr/>
        </p:nvSpPr>
        <p:spPr>
          <a:xfrm>
            <a:off x="4541520" y="2893462"/>
            <a:ext cx="105156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c + d</a:t>
            </a:r>
          </a:p>
        </p:txBody>
      </p:sp>
      <p:sp>
        <p:nvSpPr>
          <p:cNvPr id="376" name="Text Box 15"/>
          <p:cNvSpPr txBox="1"/>
          <p:nvPr/>
        </p:nvSpPr>
        <p:spPr>
          <a:xfrm>
            <a:off x="3733800" y="3584976"/>
            <a:ext cx="105156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b + d</a:t>
            </a:r>
          </a:p>
        </p:txBody>
      </p:sp>
      <p:sp>
        <p:nvSpPr>
          <p:cNvPr id="377" name="Text Box 16"/>
          <p:cNvSpPr txBox="1"/>
          <p:nvPr/>
        </p:nvSpPr>
        <p:spPr>
          <a:xfrm>
            <a:off x="3082197" y="3584975"/>
            <a:ext cx="82296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spcBef>
                <a:spcPts val="1400"/>
              </a:spcBef>
              <a:defRPr sz="2400">
                <a:latin typeface="+mj-lt"/>
                <a:ea typeface="+mj-ea"/>
                <a:cs typeface="+mj-cs"/>
                <a:sym typeface="Source Sans Pro Regular"/>
              </a:defRPr>
            </a:lvl1pPr>
          </a:lstStyle>
          <a:p>
            <a:r>
              <a:rPr dirty="0"/>
              <a:t>a + c</a:t>
            </a:r>
          </a:p>
        </p:txBody>
      </p:sp>
      <p:sp>
        <p:nvSpPr>
          <p:cNvPr id="378" name="Rectangle 19"/>
          <p:cNvSpPr txBox="1"/>
          <p:nvPr/>
        </p:nvSpPr>
        <p:spPr>
          <a:xfrm>
            <a:off x="5741446" y="2436262"/>
            <a:ext cx="4556760"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number not exposed</a:t>
            </a:r>
          </a:p>
        </p:txBody>
      </p:sp>
      <p:sp>
        <p:nvSpPr>
          <p:cNvPr id="379" name="Rectangle 20"/>
          <p:cNvSpPr txBox="1"/>
          <p:nvPr/>
        </p:nvSpPr>
        <p:spPr>
          <a:xfrm>
            <a:off x="3124201" y="5300273"/>
            <a:ext cx="455676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number of cases/ill</a:t>
            </a:r>
          </a:p>
        </p:txBody>
      </p:sp>
      <p:sp>
        <p:nvSpPr>
          <p:cNvPr id="380" name="Line 21"/>
          <p:cNvSpPr/>
          <p:nvPr/>
        </p:nvSpPr>
        <p:spPr>
          <a:xfrm flipH="1">
            <a:off x="3416371" y="3993146"/>
            <a:ext cx="1" cy="1371601"/>
          </a:xfrm>
          <a:prstGeom prst="line">
            <a:avLst/>
          </a:prstGeom>
          <a:ln w="38100">
            <a:solidFill>
              <a:srgbClr val="0033CC"/>
            </a:solidFill>
            <a:tailEnd type="triangle"/>
          </a:ln>
        </p:spPr>
        <p:txBody>
          <a:bodyPr lIns="45719" rIns="45719"/>
          <a:lstStyle/>
          <a:p>
            <a:endParaRPr/>
          </a:p>
        </p:txBody>
      </p:sp>
      <p:sp>
        <p:nvSpPr>
          <p:cNvPr id="381" name="Rectangle 22"/>
          <p:cNvSpPr txBox="1"/>
          <p:nvPr/>
        </p:nvSpPr>
        <p:spPr>
          <a:xfrm>
            <a:off x="3834415" y="4642706"/>
            <a:ext cx="5242560"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342900" indent="-342900">
              <a:spcBef>
                <a:spcPts val="500"/>
              </a:spcBef>
              <a:defRPr sz="2400">
                <a:latin typeface="+mj-lt"/>
                <a:ea typeface="+mj-ea"/>
                <a:cs typeface="+mj-cs"/>
                <a:sym typeface="Source Sans Pro Regular"/>
              </a:defRPr>
            </a:lvl1pPr>
          </a:lstStyle>
          <a:p>
            <a:r>
              <a:rPr dirty="0"/>
              <a:t>Total number of controls/not ill</a:t>
            </a:r>
          </a:p>
        </p:txBody>
      </p:sp>
      <p:sp>
        <p:nvSpPr>
          <p:cNvPr id="382" name="Line 23"/>
          <p:cNvSpPr/>
          <p:nvPr/>
        </p:nvSpPr>
        <p:spPr>
          <a:xfrm>
            <a:off x="4063871" y="3993146"/>
            <a:ext cx="1" cy="685801"/>
          </a:xfrm>
          <a:prstGeom prst="line">
            <a:avLst/>
          </a:prstGeom>
          <a:ln w="38100">
            <a:solidFill>
              <a:srgbClr val="0033CC"/>
            </a:solidFill>
            <a:tailEnd type="triangle"/>
          </a:ln>
        </p:spPr>
        <p:txBody>
          <a:bodyPr lIns="45719" rIns="45719"/>
          <a:lstStyle/>
          <a:p>
            <a:endParaRPr/>
          </a:p>
        </p:txBody>
      </p:sp>
      <p:sp>
        <p:nvSpPr>
          <p:cNvPr id="2" name="Title 1">
            <a:extLst>
              <a:ext uri="{FF2B5EF4-FFF2-40B4-BE49-F238E27FC236}">
                <a16:creationId xmlns:a16="http://schemas.microsoft.com/office/drawing/2014/main" id="{A048BE40-F440-7775-8868-3349BAF92043}"/>
              </a:ext>
            </a:extLst>
          </p:cNvPr>
          <p:cNvSpPr txBox="1">
            <a:spLocks/>
          </p:cNvSpPr>
          <p:nvPr/>
        </p:nvSpPr>
        <p:spPr>
          <a:xfrm>
            <a:off x="144858" y="91451"/>
            <a:ext cx="6201064"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 Reminder (1) Two-by-two Table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55">
                                            <p:bg/>
                                          </p:spTgt>
                                        </p:tgtEl>
                                        <p:attrNameLst>
                                          <p:attrName>style.visibility</p:attrName>
                                        </p:attrNameLst>
                                      </p:cBhvr>
                                      <p:to>
                                        <p:strVal val="visible"/>
                                      </p:to>
                                    </p:set>
                                    <p:animEffect transition="in" filter="strips(upRight)">
                                      <p:cBhvr>
                                        <p:cTn id="7" dur="1000"/>
                                        <p:tgtEl>
                                          <p:spTgt spid="355">
                                            <p:bg/>
                                          </p:spTgt>
                                        </p:tgtEl>
                                      </p:cBhvr>
                                    </p:animEffect>
                                  </p:childTnLst>
                                </p:cTn>
                              </p:par>
                              <p:par>
                                <p:cTn id="8" presetID="18" presetClass="entr" presetSubtype="3" fill="hold" grpId="0" nodeType="withEffect">
                                  <p:stCondLst>
                                    <p:cond delay="0"/>
                                  </p:stCondLst>
                                  <p:iterate>
                                    <p:tmAbs val="0"/>
                                  </p:iterate>
                                  <p:childTnLst>
                                    <p:set>
                                      <p:cBhvr>
                                        <p:cTn id="9" fill="hold"/>
                                        <p:tgtEl>
                                          <p:spTgt spid="355">
                                            <p:txEl>
                                              <p:pRg st="0" end="0"/>
                                            </p:txEl>
                                          </p:spTgt>
                                        </p:tgtEl>
                                        <p:attrNameLst>
                                          <p:attrName>style.visibility</p:attrName>
                                        </p:attrNameLst>
                                      </p:cBhvr>
                                      <p:to>
                                        <p:strVal val="visible"/>
                                      </p:to>
                                    </p:set>
                                    <p:animEffect transition="in" filter="strips(upRight)">
                                      <p:cBhvr>
                                        <p:cTn id="10" dur="1000"/>
                                        <p:tgtEl>
                                          <p:spTgt spid="35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3" fill="hold" grpId="0" nodeType="clickEffect">
                                  <p:stCondLst>
                                    <p:cond delay="0"/>
                                  </p:stCondLst>
                                  <p:iterate>
                                    <p:tmAbs val="0"/>
                                  </p:iterate>
                                  <p:childTnLst>
                                    <p:set>
                                      <p:cBhvr>
                                        <p:cTn id="14" fill="hold"/>
                                        <p:tgtEl>
                                          <p:spTgt spid="378"/>
                                        </p:tgtEl>
                                        <p:attrNameLst>
                                          <p:attrName>style.visibility</p:attrName>
                                        </p:attrNameLst>
                                      </p:cBhvr>
                                      <p:to>
                                        <p:strVal val="visible"/>
                                      </p:to>
                                    </p:set>
                                    <p:animEffect transition="in" filter="strips(upRight)">
                                      <p:cBhvr>
                                        <p:cTn id="15" dur="1000"/>
                                        <p:tgtEl>
                                          <p:spTgt spid="378"/>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iterate>
                                    <p:tmAbs val="0"/>
                                  </p:iterate>
                                  <p:childTnLst>
                                    <p:set>
                                      <p:cBhvr>
                                        <p:cTn id="19" fill="hold"/>
                                        <p:tgtEl>
                                          <p:spTgt spid="380"/>
                                        </p:tgtEl>
                                        <p:attrNameLst>
                                          <p:attrName>style.visibility</p:attrName>
                                        </p:attrNameLst>
                                      </p:cBhvr>
                                      <p:to>
                                        <p:strVal val="visible"/>
                                      </p:to>
                                    </p:set>
                                    <p:animEffect transition="in" filter="strips(downLeft)">
                                      <p:cBhvr>
                                        <p:cTn id="20" dur="500"/>
                                        <p:tgtEl>
                                          <p:spTgt spid="380"/>
                                        </p:tgtEl>
                                      </p:cBhvr>
                                    </p:animEffect>
                                  </p:childTnLst>
                                </p:cTn>
                              </p:par>
                            </p:childTnLst>
                          </p:cTn>
                        </p:par>
                        <p:par>
                          <p:cTn id="21" fill="hold">
                            <p:stCondLst>
                              <p:cond delay="500"/>
                            </p:stCondLst>
                            <p:childTnLst>
                              <p:par>
                                <p:cTn id="22" presetID="18" presetClass="entr" presetSubtype="6" fill="hold" grpId="0" nodeType="afterEffect">
                                  <p:stCondLst>
                                    <p:cond delay="0"/>
                                  </p:stCondLst>
                                  <p:iterate>
                                    <p:tmAbs val="0"/>
                                  </p:iterate>
                                  <p:childTnLst>
                                    <p:set>
                                      <p:cBhvr>
                                        <p:cTn id="23" fill="hold"/>
                                        <p:tgtEl>
                                          <p:spTgt spid="379"/>
                                        </p:tgtEl>
                                        <p:attrNameLst>
                                          <p:attrName>style.visibility</p:attrName>
                                        </p:attrNameLst>
                                      </p:cBhvr>
                                      <p:to>
                                        <p:strVal val="visible"/>
                                      </p:to>
                                    </p:set>
                                    <p:animEffect transition="in" filter="strips(downRight)">
                                      <p:cBhvr>
                                        <p:cTn id="24" dur="1000"/>
                                        <p:tgtEl>
                                          <p:spTgt spid="379"/>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iterate>
                                    <p:tmAbs val="0"/>
                                  </p:iterate>
                                  <p:childTnLst>
                                    <p:set>
                                      <p:cBhvr>
                                        <p:cTn id="28" fill="hold"/>
                                        <p:tgtEl>
                                          <p:spTgt spid="382"/>
                                        </p:tgtEl>
                                        <p:attrNameLst>
                                          <p:attrName>style.visibility</p:attrName>
                                        </p:attrNameLst>
                                      </p:cBhvr>
                                      <p:to>
                                        <p:strVal val="visible"/>
                                      </p:to>
                                    </p:set>
                                    <p:animEffect transition="in" filter="strips(downLeft)">
                                      <p:cBhvr>
                                        <p:cTn id="29" dur="500"/>
                                        <p:tgtEl>
                                          <p:spTgt spid="382"/>
                                        </p:tgtEl>
                                      </p:cBhvr>
                                    </p:animEffect>
                                  </p:childTnLst>
                                </p:cTn>
                              </p:par>
                            </p:childTnLst>
                          </p:cTn>
                        </p:par>
                        <p:par>
                          <p:cTn id="30" fill="hold">
                            <p:stCondLst>
                              <p:cond delay="500"/>
                            </p:stCondLst>
                            <p:childTnLst>
                              <p:par>
                                <p:cTn id="31" presetID="18" presetClass="entr" presetSubtype="6" fill="hold" grpId="0" nodeType="afterEffect">
                                  <p:stCondLst>
                                    <p:cond delay="0"/>
                                  </p:stCondLst>
                                  <p:iterate>
                                    <p:tmAbs val="0"/>
                                  </p:iterate>
                                  <p:childTnLst>
                                    <p:set>
                                      <p:cBhvr>
                                        <p:cTn id="32" fill="hold"/>
                                        <p:tgtEl>
                                          <p:spTgt spid="381"/>
                                        </p:tgtEl>
                                        <p:attrNameLst>
                                          <p:attrName>style.visibility</p:attrName>
                                        </p:attrNameLst>
                                      </p:cBhvr>
                                      <p:to>
                                        <p:strVal val="visible"/>
                                      </p:to>
                                    </p:set>
                                    <p:animEffect transition="in" filter="strips(downRight)">
                                      <p:cBhvr>
                                        <p:cTn id="33" dur="1000"/>
                                        <p:tgtEl>
                                          <p:spTgt spid="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build="p" animBg="1" advAuto="0"/>
      <p:bldP spid="378" grpId="0" animBg="1" advAuto="0"/>
      <p:bldP spid="379" grpId="0" animBg="1" advAuto="0"/>
      <p:bldP spid="380" grpId="0" animBg="1" advAuto="0"/>
      <p:bldP spid="381" grpId="0" animBg="1" advAuto="0"/>
      <p:bldP spid="382"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400F7F81-C985-4E84-889C-1063B47FB8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F142C2-827C-4EC4-8DF3-A3C7CC78DC4E}">
  <ds:schemaRefs>
    <ds:schemaRef ds:uri="http://schemas.microsoft.com/sharepoint/v3/contenttype/forms"/>
  </ds:schemaRefs>
</ds:datastoreItem>
</file>

<file path=customXml/itemProps3.xml><?xml version="1.0" encoding="utf-8"?>
<ds:datastoreItem xmlns:ds="http://schemas.openxmlformats.org/officeDocument/2006/customXml" ds:itemID="{5527646B-090E-48B8-980F-BCE9D00ACFA5}">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224</TotalTime>
  <Words>1053</Words>
  <Application>Microsoft Office PowerPoint</Application>
  <PresentationFormat>Widescreen</PresentationFormat>
  <Paragraphs>148</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RRT_Theme_v3</vt:lpstr>
      <vt:lpstr>PowerPoint Presentation</vt:lpstr>
      <vt:lpstr>PowerPoint Presentation</vt:lpstr>
      <vt:lpstr>PowerPoint Presentation</vt:lpstr>
      <vt:lpstr>The Obi card game</vt:lpstr>
      <vt:lpstr>PowerPoint Presentation</vt:lpstr>
      <vt:lpstr>Obi Card Legend – Person card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6</cp:revision>
  <dcterms:modified xsi:type="dcterms:W3CDTF">2023-04-07T10:56:59Z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131900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